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361" r:id="rId2"/>
    <p:sldId id="393" r:id="rId3"/>
    <p:sldId id="556" r:id="rId4"/>
    <p:sldId id="411" r:id="rId5"/>
    <p:sldId id="557" r:id="rId6"/>
    <p:sldId id="386" r:id="rId7"/>
    <p:sldId id="559" r:id="rId8"/>
    <p:sldId id="558" r:id="rId9"/>
    <p:sldId id="560" r:id="rId10"/>
    <p:sldId id="529" r:id="rId11"/>
    <p:sldId id="561" r:id="rId12"/>
    <p:sldId id="383" r:id="rId13"/>
    <p:sldId id="562" r:id="rId14"/>
    <p:sldId id="563" r:id="rId15"/>
    <p:sldId id="564" r:id="rId16"/>
    <p:sldId id="565" r:id="rId17"/>
    <p:sldId id="543" r:id="rId18"/>
    <p:sldId id="381" r:id="rId19"/>
    <p:sldId id="567" r:id="rId20"/>
    <p:sldId id="568" r:id="rId21"/>
    <p:sldId id="390" r:id="rId22"/>
    <p:sldId id="569" r:id="rId23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derstanding Control Flow" id="{E0419D64-84C9-AC42-BB67-99A7DF8A42F6}">
          <p14:sldIdLst>
            <p14:sldId id="361"/>
            <p14:sldId id="393"/>
            <p14:sldId id="556"/>
            <p14:sldId id="411"/>
            <p14:sldId id="557"/>
            <p14:sldId id="386"/>
            <p14:sldId id="559"/>
            <p14:sldId id="558"/>
            <p14:sldId id="560"/>
          </p14:sldIdLst>
        </p14:section>
        <p14:section name="Demo: Using Control Flow" id="{F545A392-E667-A64E-A159-FA64B578ECC1}">
          <p14:sldIdLst>
            <p14:sldId id="529"/>
          </p14:sldIdLst>
        </p14:section>
        <p14:section name="Pattern Matching" id="{503F6B0F-384D-C441-B900-6771974CA00E}">
          <p14:sldIdLst>
            <p14:sldId id="561"/>
            <p14:sldId id="383"/>
            <p14:sldId id="562"/>
            <p14:sldId id="563"/>
            <p14:sldId id="564"/>
            <p14:sldId id="565"/>
            <p14:sldId id="543"/>
          </p14:sldIdLst>
        </p14:section>
        <p14:section name="Using Comparison and Logical Operators" id="{A4FD25A7-793A-3142-9DFB-844008F154E8}">
          <p14:sldIdLst>
            <p14:sldId id="381"/>
            <p14:sldId id="567"/>
            <p14:sldId id="568"/>
            <p14:sldId id="390"/>
            <p14:sldId id="5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0F25"/>
    <a:srgbClr val="000000"/>
    <a:srgbClr val="352B6F"/>
    <a:srgbClr val="E2E8F0"/>
    <a:srgbClr val="282053"/>
    <a:srgbClr val="4A33D1"/>
    <a:srgbClr val="00A3FF"/>
    <a:srgbClr val="B9004B"/>
    <a:srgbClr val="585FA2"/>
    <a:srgbClr val="EBE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94"/>
    <p:restoredTop sz="94762"/>
  </p:normalViewPr>
  <p:slideViewPr>
    <p:cSldViewPr snapToGrid="0" snapToObjects="1">
      <p:cViewPr varScale="1">
        <p:scale>
          <a:sx n="17" d="100"/>
          <a:sy n="17" d="100"/>
        </p:scale>
        <p:origin x="192" y="2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06" d="100"/>
          <a:sy n="106" d="100"/>
        </p:scale>
        <p:origin x="540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F9C7B6-768D-954F-BA9C-9122E2D6F6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1915F-6815-D24D-8730-958EF22CD2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0A394-DE4D-5742-BB9F-4F15EB604784}" type="datetimeFigureOut">
              <a:rPr lang="en-US" smtClean="0"/>
              <a:t>8/26/23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D0B7F-A9EB-2F45-BF1A-2E9813999A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AAC6D-38E8-B547-8A56-167358C0C2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D28C9-F529-5047-B6FF-09EB9BDA3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45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8/26/23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96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10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07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4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1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71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48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38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02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90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74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62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08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63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94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8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88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18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37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78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74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2E8BE-4BBE-8A43-8656-E20BBFF5E8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ABFBE7-0458-D741-821F-60DAED8C5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8287999" cy="10286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42296" y="921052"/>
            <a:ext cx="16222661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10000" b="1" i="0" spc="0" baseline="0">
                <a:solidFill>
                  <a:srgbClr val="130F2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of This Course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574466" y="7324467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574466" y="7926233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24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3573194" y="8409761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2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030653" y="7105955"/>
            <a:ext cx="2066544" cy="20665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3720" y="4740793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42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95" y="7105955"/>
            <a:ext cx="1023041" cy="20665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78390" y="8149458"/>
            <a:ext cx="2066542" cy="10230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46177" y="7105955"/>
            <a:ext cx="1023041" cy="20665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64958" y="7105955"/>
            <a:ext cx="1023041" cy="206654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0A4EFF8-D3AE-6E7E-23ED-71B32660D9A2}"/>
              </a:ext>
            </a:extLst>
          </p:cNvPr>
          <p:cNvGrpSpPr/>
          <p:nvPr userDrawn="1"/>
        </p:nvGrpSpPr>
        <p:grpSpPr>
          <a:xfrm>
            <a:off x="0" y="-1699793"/>
            <a:ext cx="6149189" cy="1311563"/>
            <a:chOff x="0" y="-1699793"/>
            <a:chExt cx="6149189" cy="131156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B9192F-3F66-7CC9-9CA9-4B15D0CE07D8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B1DC01-63AD-121D-78F2-3CBE9507EFC4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56BEBF-3ED7-EB98-7DFE-16A178A1859A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E1D816-F1DA-4167-89A3-C77850ED64A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6800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6" name="Picture 5" descr="Logo, icon&#10;&#10;Description automatically generated">
              <a:extLst>
                <a:ext uri="{FF2B5EF4-FFF2-40B4-BE49-F238E27FC236}">
                  <a16:creationId xmlns:a16="http://schemas.microsoft.com/office/drawing/2014/main" id="{7445DBEF-A9C6-ACB8-9812-76EF285271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124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9152" y="841375"/>
            <a:ext cx="7175500" cy="860425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1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B0284-E245-B86C-B7FF-B4201BEBC5B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9152" y="841375"/>
            <a:ext cx="7175500" cy="860425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2227361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8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00547" y="693738"/>
            <a:ext cx="11686906" cy="491648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 2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4800" b="1" i="0">
                <a:solidFill>
                  <a:schemeClr val="bg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1" i="0" baseline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CD042-E653-E6E0-6AD3-735AFF2EC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00547" y="693738"/>
            <a:ext cx="11686906" cy="4916487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icon only</a:t>
            </a:r>
          </a:p>
        </p:txBody>
      </p:sp>
    </p:spTree>
    <p:extLst>
      <p:ext uri="{BB962C8B-B14F-4D97-AF65-F5344CB8AC3E}">
        <p14:creationId xmlns:p14="http://schemas.microsoft.com/office/powerpoint/2010/main" val="1886835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1447E23A-90D8-766B-1EEB-1E4A10F39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99690" y="2346370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899690" y="4666792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899690" y="6987214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91849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91849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91849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195EDB4-1735-7C4A-8EBC-283B23582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ACAC6B4-0AF7-1743-8BEF-78C413DA31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91023" y="2346370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E762F849-2D0C-0A44-8A0B-9F6C66B70E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1023" y="4666792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BF4C4C-EBD6-2A44-A8FC-11BF9D9A2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91023" y="6987214"/>
            <a:ext cx="5778484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Content Placeholder 16">
            <a:extLst>
              <a:ext uri="{FF2B5EF4-FFF2-40B4-BE49-F238E27FC236}">
                <a16:creationId xmlns:a16="http://schemas.microsoft.com/office/drawing/2014/main" id="{DCC63BBE-CF7D-AF4E-90FD-F94500096A9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609826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19DF7912-073D-E34A-BD0B-F190FE2D4B6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609826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Content Placeholder 16">
            <a:extLst>
              <a:ext uri="{FF2B5EF4-FFF2-40B4-BE49-F238E27FC236}">
                <a16:creationId xmlns:a16="http://schemas.microsoft.com/office/drawing/2014/main" id="{4D9B2E44-C1FE-844E-8094-500E3ADAFD3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609826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+mn-lt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4052722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D804981-3A95-054A-76CA-A2F6445625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17189" y="7275425"/>
            <a:ext cx="5004639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917189" y="4319455"/>
            <a:ext cx="5004639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917189" y="7941539"/>
            <a:ext cx="5004639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400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917190" y="2071960"/>
            <a:ext cx="1645362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F210D17-76A8-1F47-9372-51D2DC5CD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85E0BE2-A324-C942-9901-FFAB7CA35E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366171" y="7275425"/>
            <a:ext cx="5004639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AA69135D-CB97-9242-84CF-381B58F0FD32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2366171" y="4319455"/>
            <a:ext cx="5004639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DA0B0CD-91DA-C147-88DA-E97CE186215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366171" y="7941539"/>
            <a:ext cx="5004639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400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3AD2DDD-4A7F-6844-90B9-85BDA20BC7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41680" y="7275425"/>
            <a:ext cx="5004639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F9AC9AF5-50A0-3348-AC18-16ED73887AF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6641680" y="4319455"/>
            <a:ext cx="5004639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n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0227883-A12B-B04D-9019-FFF053BA5A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641680" y="7941539"/>
            <a:ext cx="5004639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400" b="0" i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</p:spTree>
    <p:extLst>
      <p:ext uri="{BB962C8B-B14F-4D97-AF65-F5344CB8AC3E}">
        <p14:creationId xmlns:p14="http://schemas.microsoft.com/office/powerpoint/2010/main" val="3087088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E27DC49-8B9D-AB23-F2C8-ADDF47356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89" y="2560321"/>
            <a:ext cx="7828225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7193" y="6760231"/>
            <a:ext cx="7828221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21D82E-D62D-D940-B049-6BB5AF198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B07AFD4D-1B8A-0E4B-A9DA-6400061673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542582" y="2560321"/>
            <a:ext cx="7828225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24BCC7-1A64-754E-8082-B5037BCAB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42586" y="6760231"/>
            <a:ext cx="7828221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847759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C4045-F317-99E6-58A7-4D75FD4FF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2734727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114514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611172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993130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B217FB-E799-CE43-8888-496DEF05D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487847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644DF2E6-08B7-8A03-316D-253D55AE5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88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7190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92770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392772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41CA7D7-C3E9-E44A-B659-2E6ECC983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23755379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A96250-8491-8F5A-1303-5EE8D2F7E7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11649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7190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680373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392772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B0334C-3AA3-CE48-B764-769163E109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Icon or Image Chunking: Three Items</a:t>
            </a:r>
          </a:p>
        </p:txBody>
      </p:sp>
    </p:spTree>
    <p:extLst>
      <p:ext uri="{BB962C8B-B14F-4D97-AF65-F5344CB8AC3E}">
        <p14:creationId xmlns:p14="http://schemas.microsoft.com/office/powerpoint/2010/main" val="61838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6BD9982-BC41-23AD-B3E6-FC1252A5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8287999" cy="10286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2297" y="921052"/>
            <a:ext cx="16221456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10000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</a:t>
            </a:r>
            <a:br>
              <a:rPr lang="en-US" dirty="0"/>
            </a:br>
            <a:r>
              <a:rPr lang="en-US" dirty="0"/>
              <a:t>in Title Case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4466" y="7324467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4466" y="7926233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24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3194" y="8409761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2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030653" y="7105955"/>
            <a:ext cx="2066544" cy="20665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95" y="7105955"/>
            <a:ext cx="1023041" cy="2066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78390" y="8149458"/>
            <a:ext cx="2066542" cy="10230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46177" y="7105955"/>
            <a:ext cx="1023041" cy="20665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64958" y="7105955"/>
            <a:ext cx="1023041" cy="206654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ABA490-3EDB-C97E-9E15-C67026039807}"/>
              </a:ext>
            </a:extLst>
          </p:cNvPr>
          <p:cNvGrpSpPr/>
          <p:nvPr userDrawn="1"/>
        </p:nvGrpSpPr>
        <p:grpSpPr>
          <a:xfrm>
            <a:off x="0" y="-1699793"/>
            <a:ext cx="6149189" cy="1311563"/>
            <a:chOff x="0" y="-1699793"/>
            <a:chExt cx="6149189" cy="13115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AF3260-FD45-17A5-5F21-6E1F706292C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A897AA-1C36-7894-D99B-C46BA6DBC89E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A4219F-904F-B468-1F2F-0C724CC1A348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8B7F80-A256-BA20-5E34-278AEE57B9A7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6800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8" name="Picture 17" descr="Logo, icon&#10;&#10;Description automatically generated">
              <a:extLst>
                <a:ext uri="{FF2B5EF4-FFF2-40B4-BE49-F238E27FC236}">
                  <a16:creationId xmlns:a16="http://schemas.microsoft.com/office/drawing/2014/main" id="{0D3C7970-2537-9868-53C7-7CAC5A160B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8FDD4AA-B127-CE38-791C-9705882EBA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90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7190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507470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113950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310710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507470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113950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10710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71A2A4-951C-A345-BCE5-B2F4DA3E45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7037795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193F918-359A-7110-661A-4066E7AAC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5D643B-7BD9-5247-835B-E7E01E647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D2954514-31A5-4944-8A2D-6A348209F1E5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010622" y="3165943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D00C5DF-6083-FB4F-A7F5-12EF0C9D7A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7190" y="6928459"/>
            <a:ext cx="3570144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EFEB03BF-6C89-874D-BC1B-01C4969A1F56}"/>
              </a:ext>
            </a:extLst>
          </p:cNvPr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894098" y="3152306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003A1884-9A22-3F47-BF57-03C8D15085BB}"/>
              </a:ext>
            </a:extLst>
          </p:cNvPr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305114" y="3165943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B702B8D6-C825-DF46-81EF-84C4597FB583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599606" y="3152306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6A834E4-255F-DA4A-BE4C-6DC9370304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11682" y="6928459"/>
            <a:ext cx="3570144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0AE3492-14D1-5E44-A7AF-96C1BF6BD9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06174" y="6928459"/>
            <a:ext cx="3570144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8421D01-B0E7-F84D-ACD2-249875C503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00666" y="6928459"/>
            <a:ext cx="3570144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023750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398BB9F-829B-ABDF-C847-74006860B2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20237" y="2418615"/>
            <a:ext cx="4652794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20237" y="4830290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17191" y="5930541"/>
            <a:ext cx="4656295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17190" y="8342216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60F537-A62E-EE43-956F-B9BED3634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913CAC1D-F6E5-0F48-B5D7-8740979BF3D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2711468" y="2418615"/>
            <a:ext cx="4652794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ABA7592-1B5E-BE43-97F1-DFD6B3E60A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711468" y="4830290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Content Placeholder 11">
            <a:extLst>
              <a:ext uri="{FF2B5EF4-FFF2-40B4-BE49-F238E27FC236}">
                <a16:creationId xmlns:a16="http://schemas.microsoft.com/office/drawing/2014/main" id="{4443973F-0A92-E84A-8696-0B9458AFC81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2708422" y="5930541"/>
            <a:ext cx="4656295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3302942-87E3-B148-A863-C2D13347F5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08421" y="8342216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Content Placeholder 11">
            <a:extLst>
              <a:ext uri="{FF2B5EF4-FFF2-40B4-BE49-F238E27FC236}">
                <a16:creationId xmlns:a16="http://schemas.microsoft.com/office/drawing/2014/main" id="{38CAC899-60DC-3E4A-A231-C9C3F3B8E47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818898" y="2418615"/>
            <a:ext cx="4652794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5875898-1417-DC41-B53E-67898D277A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18898" y="4830290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B8207CD1-40AE-2042-B726-3C99F89188C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815852" y="5930541"/>
            <a:ext cx="4656295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1B665CC-06EB-CD47-A194-6904AB6A94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15851" y="8342216"/>
            <a:ext cx="4656295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6064062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314F7D41-2269-4FA6-0230-00E9896AC3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90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341073" y="2532121"/>
            <a:ext cx="14029725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917190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341073" y="4987397"/>
            <a:ext cx="14029725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917190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341073" y="7389327"/>
            <a:ext cx="14029725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048038" y="2478772"/>
            <a:ext cx="0" cy="201168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48038" y="4934048"/>
            <a:ext cx="0" cy="201168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48038" y="7335978"/>
            <a:ext cx="0" cy="201168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F929ED4-09FE-D842-ADFC-1EE27108F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59A65-8870-40C3-F872-7437FB1E8EBE}"/>
              </a:ext>
            </a:extLst>
          </p:cNvPr>
          <p:cNvSpPr/>
          <p:nvPr userDrawn="1"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24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41727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8ABD18AD-AD97-A4F5-CB66-9A372B1076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9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01994" y="2145186"/>
            <a:ext cx="143688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91719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001994" y="4111178"/>
            <a:ext cx="143688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91719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001994" y="6080288"/>
            <a:ext cx="143688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91719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001994" y="8049396"/>
            <a:ext cx="143688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732274" y="2236627"/>
            <a:ext cx="0" cy="146525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32274" y="4202621"/>
            <a:ext cx="0" cy="146525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732274" y="6171729"/>
            <a:ext cx="0" cy="146525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32274" y="8140837"/>
            <a:ext cx="0" cy="146525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24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80944E1-E95E-8642-A9F2-ECA74B10D0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85499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&#10;&#10;Description automatically generated">
            <a:extLst>
              <a:ext uri="{FF2B5EF4-FFF2-40B4-BE49-F238E27FC236}">
                <a16:creationId xmlns:a16="http://schemas.microsoft.com/office/drawing/2014/main" id="{6F2F5CDF-F9C5-1EE8-E9DD-22322DCD9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1719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971837" y="2145187"/>
            <a:ext cx="14398965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91719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971837" y="3623501"/>
            <a:ext cx="14398965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91719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971837" y="5101815"/>
            <a:ext cx="14398965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91719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971837" y="6580129"/>
            <a:ext cx="14398965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729869" y="2236625"/>
            <a:ext cx="0" cy="109487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29869" y="3714941"/>
            <a:ext cx="0" cy="109487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729869" y="5193255"/>
            <a:ext cx="0" cy="109487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29869" y="6671567"/>
            <a:ext cx="0" cy="109487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91719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+mn-lt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2971837" y="8100643"/>
            <a:ext cx="14398965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729869" y="8192081"/>
            <a:ext cx="0" cy="1094874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E57218B7-4C7E-0C48-A9D1-59902279C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BAAA70-96B6-A3EE-3B82-D7AA49071FF1}"/>
              </a:ext>
            </a:extLst>
          </p:cNvPr>
          <p:cNvSpPr/>
          <p:nvPr userDrawn="1"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</a:t>
            </a:r>
            <a:r>
              <a:rPr lang="en-US" sz="2400" b="0" i="0" dirty="0" err="1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slidelist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0" i="0" baseline="0" dirty="0">
                <a:solidFill>
                  <a:srgbClr val="404040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 dirty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81034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438D30C-1DF3-4918-2214-6D061D7EEA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7851672" cy="5008606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519141" y="3369277"/>
            <a:ext cx="7851672" cy="5008606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marR="0" indent="0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pPr marL="85724" marR="0" lvl="0" indent="-85724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6475409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63E5F37-56C9-AC7E-0CA8-EE5A979331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7851672" cy="5008606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10AF50-3254-0349-8CE3-80683EF2F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519141" y="3369277"/>
            <a:ext cx="7851672" cy="5008606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marL="0" marR="0" indent="0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pPr marL="85724" marR="0" lvl="0" indent="-85724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/>
            </a:pPr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42613118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911E256-AE20-2F59-6EFF-ABCACA045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90" y="3369277"/>
            <a:ext cx="5065776" cy="5008606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13210" y="3369277"/>
            <a:ext cx="5061580" cy="5008606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309230" y="3369277"/>
            <a:ext cx="5061580" cy="5008606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4044517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99FD81E-62C1-13D1-DC1D-76DC3FD06F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90" y="3369277"/>
            <a:ext cx="5065776" cy="5008606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792EE3-B63C-A641-819C-11D98875084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13210" y="3369277"/>
            <a:ext cx="5061580" cy="5008606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444F9C-088E-084F-84BA-E2BAF914F0F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305034" y="3369277"/>
            <a:ext cx="5061580" cy="5008606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25684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6CACAF-B909-63EF-E8A0-7EE09C8D00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8287999" cy="10286999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42297" y="921052"/>
            <a:ext cx="16221456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8000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Course in Title </a:t>
            </a:r>
            <a:br>
              <a:rPr lang="en-US" dirty="0"/>
            </a:br>
            <a:r>
              <a:rPr lang="en-US" dirty="0"/>
              <a:t>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574466" y="7324467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574466" y="7926233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24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3573194" y="8409761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2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030653" y="7105955"/>
            <a:ext cx="2066544" cy="20665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866C99-D4C3-BE4A-8BC7-1EDFA524F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3720" y="4740793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4200" b="1" i="0" spc="0">
                <a:solidFill>
                  <a:schemeClr val="tx1"/>
                </a:solidFill>
                <a:latin typeface="+mn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Module Two Title in Title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B1A3E-D077-74FC-602C-3057FEBBDE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95" y="7105955"/>
            <a:ext cx="1023041" cy="20665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784DD-C1C0-7355-E85E-0782B416E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78390" y="8149458"/>
            <a:ext cx="2066542" cy="10230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FE0160-14C1-64F6-0F7F-DE97CF2B1E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46177" y="7105955"/>
            <a:ext cx="1023041" cy="20665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562FF7-2DED-06A4-2989-65DBC09D94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64958" y="7105955"/>
            <a:ext cx="1023041" cy="206654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2FE2416-42DA-145B-46C2-4E3BB55CDA5E}"/>
              </a:ext>
            </a:extLst>
          </p:cNvPr>
          <p:cNvGrpSpPr/>
          <p:nvPr userDrawn="1"/>
        </p:nvGrpSpPr>
        <p:grpSpPr>
          <a:xfrm>
            <a:off x="0" y="-1699793"/>
            <a:ext cx="6149189" cy="1311563"/>
            <a:chOff x="0" y="-1699793"/>
            <a:chExt cx="6149189" cy="13115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0B7C3FD-598C-465D-F762-382978C309E3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16A099-B0B5-83A2-10D5-16B2389C206A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4BB364-1DBD-9AC0-6EDC-F041BB10827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15ACEE-09C8-EEEE-9907-BF58100FCD7A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6800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8" name="Picture 7" descr="Logo, icon&#10;&#10;Description automatically generated">
              <a:extLst>
                <a:ext uri="{FF2B5EF4-FFF2-40B4-BE49-F238E27FC236}">
                  <a16:creationId xmlns:a16="http://schemas.microsoft.com/office/drawing/2014/main" id="{E424BB1E-0486-F9E5-A345-1CAD41C5A1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372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FACBA59-2639-7F07-B7C4-D04D83EE4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7851672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519139" y="3369277"/>
            <a:ext cx="7851672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7189" y="6507610"/>
            <a:ext cx="7851672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519139" y="6507610"/>
            <a:ext cx="7851672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4066670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7788435-B6F3-0A49-D122-4B6AFF059B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7851672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992E51-577F-7149-8BB3-E6866BA14F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519139" y="3369277"/>
            <a:ext cx="7851672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51E12-559A-C34F-A3F4-D0B0905D26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7189" y="6507610"/>
            <a:ext cx="7851672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AA4227-15E7-DC41-957C-72BADC5446A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519139" y="6507610"/>
            <a:ext cx="7851672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6837413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1393ACC-0B10-71F6-BB76-12FEF25441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11112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2305035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49977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443900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2520707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0ED7364-BD4C-CDD6-32E7-BCC09D3895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11112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2305035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49977" y="6507610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443900" y="6507610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2158644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3B50D61-6927-0F25-E6DE-22BFC01543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11112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2305035" y="3369277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17189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11112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2305035" y="6507610"/>
            <a:ext cx="5065776" cy="2468815"/>
          </a:xfrm>
          <a:prstGeom prst="roundRect">
            <a:avLst>
              <a:gd name="adj" fmla="val 5057"/>
            </a:avLst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9425397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 (out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9D950C9-A85F-B358-9DDA-C2B9588CD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30AAB8-D666-9B48-B7C8-2FFD1CBAE99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17189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010A34-BA84-D244-A39A-28A75A5DA8B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11112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58E3AC-8217-304A-A4FD-1875DA0211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2305035" y="3369277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6E8B9F-6E6E-9B4E-BEEA-E983079DF17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17189" y="6507610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9804D9-F51D-2F48-9251-4C5E0C757D5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11112" y="6507610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D13C7-6F8C-9D49-A4B5-6360E0C646D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2305035" y="6507610"/>
            <a:ext cx="5065776" cy="2468815"/>
          </a:xfrm>
          <a:prstGeom prst="roundRect">
            <a:avLst>
              <a:gd name="adj" fmla="val 5057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txBody>
          <a:bodyPr anchor="ctr"/>
          <a:lstStyle>
            <a:lvl1pPr algn="ctr">
              <a:defRPr sz="3600">
                <a:solidFill>
                  <a:srgbClr val="130F25"/>
                </a:solidFill>
                <a:latin typeface="+mn-lt"/>
              </a:defRPr>
            </a:lvl1pPr>
          </a:lstStyle>
          <a:p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9192093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0221AF-2496-4E80-E8E9-973C70885A7D}"/>
              </a:ext>
            </a:extLst>
          </p:cNvPr>
          <p:cNvSpPr/>
          <p:nvPr userDrawn="1"/>
        </p:nvSpPr>
        <p:spPr>
          <a:xfrm>
            <a:off x="0" y="-1"/>
            <a:ext cx="18288000" cy="38703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81819-B272-4A45-9F4B-67136A9199F8}"/>
              </a:ext>
            </a:extLst>
          </p:cNvPr>
          <p:cNvSpPr/>
          <p:nvPr userDrawn="1"/>
        </p:nvSpPr>
        <p:spPr>
          <a:xfrm>
            <a:off x="0" y="2926080"/>
            <a:ext cx="18288000" cy="944265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839AC563-3FE7-6E4B-A289-2CA3AF180B7D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62720"/>
            <a:ext cx="16453621" cy="57565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i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1268146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25E880-9BDA-9405-D5EB-023559B429D0}"/>
              </a:ext>
            </a:extLst>
          </p:cNvPr>
          <p:cNvSpPr/>
          <p:nvPr userDrawn="1"/>
        </p:nvSpPr>
        <p:spPr>
          <a:xfrm>
            <a:off x="0" y="0"/>
            <a:ext cx="18288000" cy="37860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A3F028-A70E-354E-A5A1-B396E310B6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0C4961-EF1F-D045-9AE0-70A7F9C4F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C6A482-9504-5445-A981-20A00FDB0146}"/>
              </a:ext>
            </a:extLst>
          </p:cNvPr>
          <p:cNvSpPr/>
          <p:nvPr userDrawn="1"/>
        </p:nvSpPr>
        <p:spPr>
          <a:xfrm>
            <a:off x="0" y="2926080"/>
            <a:ext cx="18288000" cy="944265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2A3E1513-2C77-B542-BE3D-13347551AFA9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7B305F1-020D-0A41-902E-AD736D7C8D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62720"/>
            <a:ext cx="16453621" cy="57565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i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CBEEA83-0AD9-884C-8900-671D88F2F2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</p:spTree>
    <p:extLst>
      <p:ext uri="{BB962C8B-B14F-4D97-AF65-F5344CB8AC3E}">
        <p14:creationId xmlns:p14="http://schemas.microsoft.com/office/powerpoint/2010/main" val="35665785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8595360" y="3786029"/>
            <a:ext cx="1152144" cy="6500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8640766" y="3786028"/>
            <a:ext cx="1106738" cy="6500972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1"/>
            <a:ext cx="18288000" cy="3786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2926080"/>
            <a:ext cx="18288000" cy="859949"/>
          </a:xfrm>
          <a:prstGeom prst="rect">
            <a:avLst/>
          </a:prstGeom>
          <a:solidFill>
            <a:srgbClr val="89A4C7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3786032"/>
            <a:ext cx="8951494" cy="6500968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-2" y="3786030"/>
            <a:ext cx="3729515" cy="947318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51904"/>
            <a:ext cx="7550155" cy="57416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10253696" y="3122736"/>
            <a:ext cx="6551545" cy="1027462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9336506" y="3786031"/>
            <a:ext cx="8951494" cy="5321393"/>
          </a:xfrm>
          <a:prstGeom prst="roundRect">
            <a:avLst>
              <a:gd name="adj" fmla="val 2465"/>
            </a:avLst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27118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9336506" y="8851932"/>
            <a:ext cx="7689622" cy="1435068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253696" y="4151904"/>
            <a:ext cx="7550155" cy="57416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7864184" y="3786030"/>
            <a:ext cx="423816" cy="510987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94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EFD45F-DECA-9E5C-6928-57C811090F48}"/>
              </a:ext>
            </a:extLst>
          </p:cNvPr>
          <p:cNvSpPr/>
          <p:nvPr userDrawn="1"/>
        </p:nvSpPr>
        <p:spPr>
          <a:xfrm>
            <a:off x="8595360" y="3786029"/>
            <a:ext cx="1152144" cy="65009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537B8-C5DB-4078-F7EF-C6E14DE991D4}"/>
              </a:ext>
            </a:extLst>
          </p:cNvPr>
          <p:cNvSpPr/>
          <p:nvPr userDrawn="1"/>
        </p:nvSpPr>
        <p:spPr>
          <a:xfrm>
            <a:off x="8542657" y="3786028"/>
            <a:ext cx="1106738" cy="6500972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F7859-A93D-F31F-044A-A01944EF3659}"/>
              </a:ext>
            </a:extLst>
          </p:cNvPr>
          <p:cNvSpPr/>
          <p:nvPr userDrawn="1"/>
        </p:nvSpPr>
        <p:spPr>
          <a:xfrm>
            <a:off x="0" y="0"/>
            <a:ext cx="18288000" cy="3786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F728A4-8D5A-9641-82E7-392BFCBDE06D}"/>
              </a:ext>
            </a:extLst>
          </p:cNvPr>
          <p:cNvSpPr/>
          <p:nvPr userDrawn="1"/>
        </p:nvSpPr>
        <p:spPr>
          <a:xfrm>
            <a:off x="0" y="2926080"/>
            <a:ext cx="18288000" cy="859949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2FAF88-0035-9446-B135-1813BA0B52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BB24754-EF8A-7044-AC7C-68AA074F9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426C425-9348-9042-8EAA-D2ED58D62B83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C20345-48AD-3B41-9BA5-82463C01CDE9}"/>
              </a:ext>
            </a:extLst>
          </p:cNvPr>
          <p:cNvSpPr/>
          <p:nvPr userDrawn="1"/>
        </p:nvSpPr>
        <p:spPr>
          <a:xfrm>
            <a:off x="-1" y="3772220"/>
            <a:ext cx="8951494" cy="6500972"/>
          </a:xfrm>
          <a:custGeom>
            <a:avLst/>
            <a:gdLst>
              <a:gd name="connsiteX0" fmla="*/ 1 w 8951494"/>
              <a:gd name="connsiteY0" fmla="*/ 0 h 6617347"/>
              <a:gd name="connsiteX1" fmla="*/ 252762 w 8951494"/>
              <a:gd name="connsiteY1" fmla="*/ 0 h 6617347"/>
              <a:gd name="connsiteX2" fmla="*/ 252762 w 8951494"/>
              <a:gd name="connsiteY2" fmla="*/ 229430 h 6617347"/>
              <a:gd name="connsiteX3" fmla="*/ 2406499 w 8951494"/>
              <a:gd name="connsiteY3" fmla="*/ 229430 h 6617347"/>
              <a:gd name="connsiteX4" fmla="*/ 2406499 w 8951494"/>
              <a:gd name="connsiteY4" fmla="*/ 175864 h 6617347"/>
              <a:gd name="connsiteX5" fmla="*/ 2467707 w 8951494"/>
              <a:gd name="connsiteY5" fmla="*/ 14777 h 6617347"/>
              <a:gd name="connsiteX6" fmla="*/ 8775295 w 8951494"/>
              <a:gd name="connsiteY6" fmla="*/ 4617 h 6617347"/>
              <a:gd name="connsiteX7" fmla="*/ 8951494 w 8951494"/>
              <a:gd name="connsiteY7" fmla="*/ 175864 h 6617347"/>
              <a:gd name="connsiteX8" fmla="*/ 8951494 w 8951494"/>
              <a:gd name="connsiteY8" fmla="*/ 229430 h 6617347"/>
              <a:gd name="connsiteX9" fmla="*/ 8951494 w 8951494"/>
              <a:gd name="connsiteY9" fmla="*/ 860832 h 6617347"/>
              <a:gd name="connsiteX10" fmla="*/ 8951494 w 8951494"/>
              <a:gd name="connsiteY10" fmla="*/ 6617347 h 6617347"/>
              <a:gd name="connsiteX11" fmla="*/ 0 w 8951494"/>
              <a:gd name="connsiteY11" fmla="*/ 6617347 h 6617347"/>
              <a:gd name="connsiteX12" fmla="*/ 0 w 8951494"/>
              <a:gd name="connsiteY12" fmla="*/ 229430 h 6617347"/>
              <a:gd name="connsiteX13" fmla="*/ 1 w 8951494"/>
              <a:gd name="connsiteY13" fmla="*/ 229430 h 661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51494" h="6617347">
                <a:moveTo>
                  <a:pt x="1" y="0"/>
                </a:moveTo>
                <a:lnTo>
                  <a:pt x="252762" y="0"/>
                </a:lnTo>
                <a:lnTo>
                  <a:pt x="252762" y="229430"/>
                </a:lnTo>
                <a:lnTo>
                  <a:pt x="2406499" y="229430"/>
                </a:lnTo>
                <a:lnTo>
                  <a:pt x="2406499" y="175864"/>
                </a:lnTo>
                <a:cubicBezTo>
                  <a:pt x="2406499" y="81287"/>
                  <a:pt x="2370394" y="14777"/>
                  <a:pt x="2467707" y="14777"/>
                </a:cubicBezTo>
                <a:lnTo>
                  <a:pt x="8775295" y="4617"/>
                </a:lnTo>
                <a:cubicBezTo>
                  <a:pt x="8872607" y="4617"/>
                  <a:pt x="8951494" y="81287"/>
                  <a:pt x="8951494" y="175864"/>
                </a:cubicBezTo>
                <a:lnTo>
                  <a:pt x="8951494" y="229430"/>
                </a:lnTo>
                <a:lnTo>
                  <a:pt x="8951494" y="860832"/>
                </a:lnTo>
                <a:lnTo>
                  <a:pt x="8951494" y="6617347"/>
                </a:lnTo>
                <a:lnTo>
                  <a:pt x="0" y="6617347"/>
                </a:lnTo>
                <a:lnTo>
                  <a:pt x="0" y="229430"/>
                </a:lnTo>
                <a:lnTo>
                  <a:pt x="1" y="229430"/>
                </a:lnTo>
                <a:close/>
              </a:path>
            </a:pathLst>
          </a:cu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6B5A9-6A73-2948-8C06-BC18B5DC85DF}"/>
              </a:ext>
            </a:extLst>
          </p:cNvPr>
          <p:cNvSpPr/>
          <p:nvPr userDrawn="1"/>
        </p:nvSpPr>
        <p:spPr>
          <a:xfrm>
            <a:off x="31668" y="3764150"/>
            <a:ext cx="3729515" cy="947318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51904"/>
            <a:ext cx="7550155" cy="57416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A8FA58D-90BA-F941-8FF4-1B379CF02B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7C6D40E7-8F1F-3647-AF73-A8E84E171E22}"/>
              </a:ext>
            </a:extLst>
          </p:cNvPr>
          <p:cNvSpPr/>
          <p:nvPr userDrawn="1"/>
        </p:nvSpPr>
        <p:spPr>
          <a:xfrm>
            <a:off x="10253696" y="3122736"/>
            <a:ext cx="6551545" cy="1027462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82E20C-3F0A-2147-80B0-CCBEC5FC830E}"/>
              </a:ext>
            </a:extLst>
          </p:cNvPr>
          <p:cNvSpPr/>
          <p:nvPr userDrawn="1"/>
        </p:nvSpPr>
        <p:spPr>
          <a:xfrm>
            <a:off x="9336506" y="3786031"/>
            <a:ext cx="8951494" cy="5321393"/>
          </a:xfrm>
          <a:prstGeom prst="roundRect">
            <a:avLst>
              <a:gd name="adj" fmla="val 2465"/>
            </a:avLst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913AC3B-892B-264C-B6C3-36F41FAAEF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27118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49537-A168-FE4C-B96D-C2CC096A0C89}"/>
              </a:ext>
            </a:extLst>
          </p:cNvPr>
          <p:cNvSpPr/>
          <p:nvPr userDrawn="1"/>
        </p:nvSpPr>
        <p:spPr>
          <a:xfrm>
            <a:off x="9336506" y="8851932"/>
            <a:ext cx="7689622" cy="1435068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A3D4331-7EB5-0443-B470-787B1D95A5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253696" y="4151904"/>
            <a:ext cx="7550155" cy="57416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C32F-72B1-9849-BD3B-A43073D770E3}"/>
              </a:ext>
            </a:extLst>
          </p:cNvPr>
          <p:cNvSpPr/>
          <p:nvPr userDrawn="1"/>
        </p:nvSpPr>
        <p:spPr>
          <a:xfrm>
            <a:off x="17864184" y="3786030"/>
            <a:ext cx="423816" cy="510987"/>
          </a:xfrm>
          <a:prstGeom prst="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3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Title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84D353-BD1A-7B84-3509-790665AA82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8287999" cy="10286999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B8F2EC9-8EA9-A869-161E-4D716A37BF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2297" y="921052"/>
            <a:ext cx="16221456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lnSpc>
                <a:spcPct val="95000"/>
              </a:lnSpc>
              <a:buNone/>
              <a:defRPr sz="8000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This Module in Title Case with Three Lines of Text </a:t>
            </a:r>
            <a:br>
              <a:rPr lang="en-US" dirty="0"/>
            </a:br>
            <a:r>
              <a:rPr lang="en-US" dirty="0"/>
              <a:t>at 80 </a:t>
            </a:r>
            <a:r>
              <a:rPr lang="en-US" dirty="0" err="1"/>
              <a:t>pt</a:t>
            </a:r>
            <a:r>
              <a:rPr lang="en-US" dirty="0"/>
              <a:t> Font Size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59C53AF7-47A0-9A16-38E6-8555D80AF6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4466" y="7324467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1" i="0" spc="0">
                <a:solidFill>
                  <a:schemeClr val="accent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D9C7C97-BF9B-BFEB-9B34-2E224502B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4466" y="7926233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24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/>
              <a:t>Author Title in Title Case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AFD0B5B-5E02-0083-31C6-9D79C5DDC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3194" y="8409761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2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 dirty="0">
                <a:effectLst/>
              </a:rPr>
              <a:t>@</a:t>
            </a:r>
            <a:r>
              <a:rPr lang="en-US" dirty="0" err="1">
                <a:effectLst/>
              </a:rPr>
              <a:t>socialmedia</a:t>
            </a:r>
            <a:r>
              <a:rPr lang="en-US" dirty="0">
                <a:effectLst/>
              </a:rPr>
              <a:t>   |   </a:t>
            </a:r>
            <a:r>
              <a:rPr lang="en-US" dirty="0" err="1">
                <a:effectLst/>
              </a:rPr>
              <a:t>www.authorsite.com</a:t>
            </a:r>
            <a:endParaRPr lang="en-US" dirty="0"/>
          </a:p>
        </p:txBody>
      </p:sp>
      <p:sp>
        <p:nvSpPr>
          <p:cNvPr id="5" name="Picture Placeholder 22">
            <a:extLst>
              <a:ext uri="{FF2B5EF4-FFF2-40B4-BE49-F238E27FC236}">
                <a16:creationId xmlns:a16="http://schemas.microsoft.com/office/drawing/2014/main" id="{98C36220-9667-C80F-3717-151CFBF71C67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030653" y="7105955"/>
            <a:ext cx="2066544" cy="20665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 dirty="0"/>
              <a:t>Click to insert photo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E8F2-8844-93EF-3A96-1051AF7A5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95" y="7105955"/>
            <a:ext cx="1023041" cy="2066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EFA61-5420-742A-1F68-69D5584E4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78390" y="8149458"/>
            <a:ext cx="2066542" cy="10230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9E7B-A4E8-951A-7627-8FB5C40E50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46177" y="7105955"/>
            <a:ext cx="1023041" cy="20665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EF500-05B2-C56C-CD73-25E27008D27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64958" y="7105955"/>
            <a:ext cx="1023041" cy="206654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F64FF28-1EAB-CF7A-258A-46709C3C451C}"/>
              </a:ext>
            </a:extLst>
          </p:cNvPr>
          <p:cNvGrpSpPr/>
          <p:nvPr userDrawn="1"/>
        </p:nvGrpSpPr>
        <p:grpSpPr>
          <a:xfrm>
            <a:off x="0" y="-1699793"/>
            <a:ext cx="6149189" cy="1311563"/>
            <a:chOff x="0" y="-1699793"/>
            <a:chExt cx="6149189" cy="131156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137CED-B353-5C75-7086-A3B5AF93FE5B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6FCE0D-F0C4-F35D-DCB9-88A2CCC80643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634E65-C9D6-7494-AB1E-6E327521FAB5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DD5244-205A-94D9-EF9F-82FAC82D0E2D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6800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22" name="Picture 21" descr="Logo, icon&#10;&#10;Description automatically generated">
              <a:extLst>
                <a:ext uri="{FF2B5EF4-FFF2-40B4-BE49-F238E27FC236}">
                  <a16:creationId xmlns:a16="http://schemas.microsoft.com/office/drawing/2014/main" id="{235899B5-1ADD-952D-6E93-6783AEE372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15104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120AE0-58F0-99FF-2DB2-C0A1AB0902AC}"/>
              </a:ext>
            </a:extLst>
          </p:cNvPr>
          <p:cNvSpPr/>
          <p:nvPr userDrawn="1"/>
        </p:nvSpPr>
        <p:spPr>
          <a:xfrm>
            <a:off x="0" y="0"/>
            <a:ext cx="18288000" cy="3782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6C558D-D39E-174F-8795-20BDD0463AF7}"/>
              </a:ext>
            </a:extLst>
          </p:cNvPr>
          <p:cNvSpPr/>
          <p:nvPr userDrawn="1"/>
        </p:nvSpPr>
        <p:spPr>
          <a:xfrm>
            <a:off x="0" y="2926081"/>
            <a:ext cx="18288000" cy="856370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E2E65052-7F13-5A42-B885-6BFF710D79FD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25DBFE-4485-C34B-A6A0-42BC582CF841}"/>
              </a:ext>
            </a:extLst>
          </p:cNvPr>
          <p:cNvSpPr/>
          <p:nvPr userDrawn="1"/>
        </p:nvSpPr>
        <p:spPr>
          <a:xfrm>
            <a:off x="0" y="3786012"/>
            <a:ext cx="11777472" cy="6500988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200146E-2C9A-414D-9E0A-94696C0B78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62720"/>
            <a:ext cx="10457947" cy="57565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C1B54C8-2184-5F43-AB69-E2956EAA91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150198"/>
            <a:ext cx="5839376" cy="574360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098619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DE9B6D-96EE-2706-EC44-7A15E1211FF3}"/>
              </a:ext>
            </a:extLst>
          </p:cNvPr>
          <p:cNvSpPr/>
          <p:nvPr userDrawn="1"/>
        </p:nvSpPr>
        <p:spPr>
          <a:xfrm>
            <a:off x="0" y="0"/>
            <a:ext cx="18288000" cy="3786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420CC2-57A6-0B47-927C-E4E627BD9537}"/>
              </a:ext>
            </a:extLst>
          </p:cNvPr>
          <p:cNvSpPr/>
          <p:nvPr userDrawn="1"/>
        </p:nvSpPr>
        <p:spPr>
          <a:xfrm>
            <a:off x="0" y="2926081"/>
            <a:ext cx="18288000" cy="859930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7D9C9-0D5E-FA45-9828-F27AE61C5338}"/>
              </a:ext>
            </a:extLst>
          </p:cNvPr>
          <p:cNvSpPr/>
          <p:nvPr userDrawn="1"/>
        </p:nvSpPr>
        <p:spPr>
          <a:xfrm>
            <a:off x="0" y="3786012"/>
            <a:ext cx="11777472" cy="6500988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150198"/>
            <a:ext cx="5839376" cy="574360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FDDDE9B-4548-634D-812F-0BA373094F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CD46C9-BE92-EF45-888D-DF2EA089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8AC7CF8F-9926-8F45-AAEE-EA6D23902AF7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2B7DB8D-7A7F-234A-9523-D1CB5FE99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150198"/>
            <a:ext cx="10293355" cy="57436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636097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EB5D3E-86A9-8BA5-567C-9EE0C711195D}"/>
              </a:ext>
            </a:extLst>
          </p:cNvPr>
          <p:cNvSpPr/>
          <p:nvPr userDrawn="1"/>
        </p:nvSpPr>
        <p:spPr>
          <a:xfrm>
            <a:off x="0" y="0"/>
            <a:ext cx="6613451" cy="1028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577752"/>
            <a:ext cx="10755386" cy="8297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11991" y="542566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275" y="4384065"/>
            <a:ext cx="5296902" cy="1518870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890260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5BC8FE-30EF-91DB-3C0F-EC7BD3A4EA32}"/>
              </a:ext>
            </a:extLst>
          </p:cNvPr>
          <p:cNvSpPr/>
          <p:nvPr userDrawn="1"/>
        </p:nvSpPr>
        <p:spPr>
          <a:xfrm>
            <a:off x="-1" y="0"/>
            <a:ext cx="6613451" cy="10287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577752"/>
            <a:ext cx="10755386" cy="8297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11991" y="542566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2C942-D874-D648-A562-63BDFDAE6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275" y="4384065"/>
            <a:ext cx="5296902" cy="1518870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7622940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 and Description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4885958-A933-3E4E-8BED-824CAB938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190" y="2926080"/>
            <a:ext cx="16453620" cy="68142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A5C202-2F6D-024E-80D9-874E82E9B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2E4E1F-BE11-C54B-B450-B76A70B974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8120205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and Descriptio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90" y="2926080"/>
            <a:ext cx="16453620" cy="68142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190D80-BF16-E04A-ACC0-8B0810D56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0595312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94F64E-09A5-E4BD-279F-6C7BA43322DA}"/>
              </a:ext>
            </a:extLst>
          </p:cNvPr>
          <p:cNvSpPr/>
          <p:nvPr userDrawn="1"/>
        </p:nvSpPr>
        <p:spPr>
          <a:xfrm>
            <a:off x="-4" y="0"/>
            <a:ext cx="18288004" cy="37970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168F67-2B74-9B44-9C64-F6995894ADBF}"/>
              </a:ext>
            </a:extLst>
          </p:cNvPr>
          <p:cNvSpPr/>
          <p:nvPr userDrawn="1"/>
        </p:nvSpPr>
        <p:spPr>
          <a:xfrm>
            <a:off x="0" y="2926081"/>
            <a:ext cx="18288000" cy="911848"/>
          </a:xfrm>
          <a:prstGeom prst="rect">
            <a:avLst/>
          </a:prstGeom>
          <a:solidFill>
            <a:srgbClr val="E2E8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3786012"/>
            <a:ext cx="18288000" cy="3581501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rgbClr val="130F25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17188" y="7571232"/>
            <a:ext cx="16453621" cy="24688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18A3BCAE-13F5-174E-AA47-3F13835F8784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E2E8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DEE01B59-C345-5F4E-9644-EC625C5722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rgbClr val="130F25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041648"/>
            <a:ext cx="16453621" cy="30812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4098236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 - dark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8D9CA2-4EDE-80D0-19D7-6F0364F2556C}"/>
              </a:ext>
            </a:extLst>
          </p:cNvPr>
          <p:cNvSpPr/>
          <p:nvPr userDrawn="1"/>
        </p:nvSpPr>
        <p:spPr>
          <a:xfrm>
            <a:off x="-4" y="0"/>
            <a:ext cx="18288004" cy="37970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E4ADB-513D-6547-A537-41E419C45CB6}"/>
              </a:ext>
            </a:extLst>
          </p:cNvPr>
          <p:cNvSpPr/>
          <p:nvPr userDrawn="1"/>
        </p:nvSpPr>
        <p:spPr>
          <a:xfrm>
            <a:off x="0" y="2926081"/>
            <a:ext cx="18288000" cy="870932"/>
          </a:xfrm>
          <a:prstGeom prst="rect">
            <a:avLst/>
          </a:prstGeom>
          <a:solidFill>
            <a:srgbClr val="352B6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29634-D71F-1444-9687-0F2E294663B4}"/>
              </a:ext>
            </a:extLst>
          </p:cNvPr>
          <p:cNvSpPr/>
          <p:nvPr userDrawn="1"/>
        </p:nvSpPr>
        <p:spPr>
          <a:xfrm>
            <a:off x="0" y="3786012"/>
            <a:ext cx="18288000" cy="3581500"/>
          </a:xfrm>
          <a:prstGeom prst="rect">
            <a:avLst/>
          </a:prstGeom>
          <a:solidFill>
            <a:srgbClr val="352B6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6811143-476A-914D-93C0-DF512E7A0C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90" y="1922034"/>
            <a:ext cx="16453620" cy="7540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Add a line of text here if needed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274862A-3F03-484C-B6D7-C474A830FE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17188" y="7571232"/>
            <a:ext cx="16453621" cy="246888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8D56FCDA-A803-484C-AA09-84B100532755}"/>
              </a:ext>
            </a:extLst>
          </p:cNvPr>
          <p:cNvSpPr/>
          <p:nvPr userDrawn="1"/>
        </p:nvSpPr>
        <p:spPr>
          <a:xfrm>
            <a:off x="917189" y="3122736"/>
            <a:ext cx="6551545" cy="1027462"/>
          </a:xfrm>
          <a:prstGeom prst="roundRect">
            <a:avLst/>
          </a:prstGeom>
          <a:solidFill>
            <a:srgbClr val="352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482F8EA-81C2-5448-A9D4-34BCA15EA5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0611" y="3158842"/>
            <a:ext cx="5277806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Filename.here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A68304-FAFF-3847-AA4D-036248DB84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4041648"/>
            <a:ext cx="16453621" cy="30812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3431581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9EB1C5-6694-8773-2752-1E7490C11A29}"/>
              </a:ext>
            </a:extLst>
          </p:cNvPr>
          <p:cNvSpPr/>
          <p:nvPr userDrawn="1"/>
        </p:nvSpPr>
        <p:spPr>
          <a:xfrm>
            <a:off x="-4" y="-2"/>
            <a:ext cx="18288004" cy="6345940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8ABFF4-556D-504D-8526-20EE4FA72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281" y="6786380"/>
            <a:ext cx="17483382" cy="60423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AF9EA1C-3519-594B-8FFD-CC4BD6BC8B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2281" y="7573617"/>
            <a:ext cx="17483382" cy="2288385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30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23EE86-7308-8ED2-6949-CCA7F18C3E11}"/>
              </a:ext>
            </a:extLst>
          </p:cNvPr>
          <p:cNvSpPr/>
          <p:nvPr userDrawn="1"/>
        </p:nvSpPr>
        <p:spPr>
          <a:xfrm>
            <a:off x="-4" y="-2"/>
            <a:ext cx="18288004" cy="63459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86380"/>
            <a:ext cx="17483382" cy="60423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573617"/>
            <a:ext cx="17483382" cy="2288385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  <p:extLst>
      <p:ext uri="{BB962C8B-B14F-4D97-AF65-F5344CB8AC3E}">
        <p14:creationId xmlns:p14="http://schemas.microsoft.com/office/powerpoint/2010/main" val="526964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25C826-F821-45FD-CF72-44F21A399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62786" y="4538443"/>
            <a:ext cx="15304713" cy="1210115"/>
          </a:xfrm>
          <a:prstGeom prst="rect">
            <a:avLst/>
          </a:prstGeom>
        </p:spPr>
        <p:txBody>
          <a:bodyPr anchor="ctr"/>
          <a:lstStyle>
            <a:lvl1pPr algn="l">
              <a:defRPr sz="6000" b="1" i="0">
                <a:latin typeface="+mj-lt"/>
              </a:defRPr>
            </a:lvl1pPr>
          </a:lstStyle>
          <a:p>
            <a:r>
              <a:rPr lang="en-US" dirty="0"/>
              <a:t> Add Section Header in Title Case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1220491" y="4538443"/>
            <a:ext cx="0" cy="1210115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4229122-5CB1-FFF8-E235-D158FAC7B30F}"/>
              </a:ext>
            </a:extLst>
          </p:cNvPr>
          <p:cNvGrpSpPr/>
          <p:nvPr userDrawn="1"/>
        </p:nvGrpSpPr>
        <p:grpSpPr>
          <a:xfrm>
            <a:off x="0" y="-1699793"/>
            <a:ext cx="6149189" cy="1311563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20A43C-352A-7FD7-5F69-EF4D10891440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DB6E72-1EFC-B30F-38C7-5344C11608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068515-DEAC-BCD8-BF2A-85606B5F4BDF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9B52BD-1D48-B439-73D3-886EF725ACE9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6800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2" name="Picture 11" descr="Logo, icon&#10;&#10;Description automatically generated">
              <a:extLst>
                <a:ext uri="{FF2B5EF4-FFF2-40B4-BE49-F238E27FC236}">
                  <a16:creationId xmlns:a16="http://schemas.microsoft.com/office/drawing/2014/main" id="{0F8C2E66-E5EF-1678-9F4E-8690E9AFF5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49071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">
    <p:bg>
      <p:bgPr>
        <a:solidFill>
          <a:srgbClr val="E2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2048256"/>
            <a:ext cx="16453621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39997B-1E82-AD40-99E5-A98C1981A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3094561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itle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17189" y="2048256"/>
            <a:ext cx="16453621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3F2644-8D69-DC4B-89FD-3BFF1718A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2013287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Vertical with Poi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E685F9-E7EA-C7CC-43EE-0D403B327275}"/>
              </a:ext>
            </a:extLst>
          </p:cNvPr>
          <p:cNvSpPr/>
          <p:nvPr userDrawn="1"/>
        </p:nvSpPr>
        <p:spPr>
          <a:xfrm>
            <a:off x="0" y="1"/>
            <a:ext cx="9125712" cy="10287002"/>
          </a:xfrm>
          <a:prstGeom prst="rect">
            <a:avLst/>
          </a:prstGeom>
          <a:solidFill>
            <a:srgbClr val="E2E8F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22F59EF-DB22-BA4D-A09B-DB9586EAB5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556591"/>
            <a:ext cx="8229654" cy="9181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="0" baseline="0">
                <a:solidFill>
                  <a:srgbClr val="130F25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3511DE7-ED7D-684A-92BA-3739FB0A41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556591"/>
            <a:ext cx="8476488" cy="9181768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rgbClr val="130F25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3AA3E1-E235-AF5B-DE82-AA46B9C95D85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Vertical with Points - dark">
    <p:bg>
      <p:bgPr>
        <a:solidFill>
          <a:srgbClr val="352B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7EA11-27F1-BD3E-E5C4-F03C80467AA6}"/>
              </a:ext>
            </a:extLst>
          </p:cNvPr>
          <p:cNvSpPr/>
          <p:nvPr userDrawn="1"/>
        </p:nvSpPr>
        <p:spPr>
          <a:xfrm>
            <a:off x="0" y="1"/>
            <a:ext cx="9125712" cy="102870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556591"/>
            <a:ext cx="8229654" cy="9181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556591"/>
            <a:ext cx="8476488" cy="9181768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bg1"/>
                </a:solidFill>
                <a:latin typeface="+mn-lt"/>
                <a:ea typeface="PS TT Commons Light" charset="0"/>
                <a:cs typeface="PS TT Commons Light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378034-FD84-6F9C-31AA-8F5FF86A3992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2A13A1B-2BBB-394B-FE91-B2E90BC2A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9071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511110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8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</a:t>
            </a:r>
            <a:br>
              <a:rPr lang="en-US" dirty="0"/>
            </a:br>
            <a:r>
              <a:rPr lang="en-US" dirty="0"/>
              <a:t>Icon to Add Graphic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407A7-25B3-1948-A055-738500EB4510}"/>
              </a:ext>
            </a:extLst>
          </p:cNvPr>
          <p:cNvCxnSpPr>
            <a:cxnSpLocks/>
          </p:cNvCxnSpPr>
          <p:nvPr userDrawn="1"/>
        </p:nvCxnSpPr>
        <p:spPr>
          <a:xfrm>
            <a:off x="7072376" y="717214"/>
            <a:ext cx="0" cy="887984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E2BB908-1D45-0086-4C2A-C74E0FB8127F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89084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10F88DA-BC99-E7AC-3188-1295368AA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0" y="703581"/>
            <a:ext cx="5701777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48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333DE1-5695-C84C-941E-F354BB5137D1}"/>
              </a:ext>
            </a:extLst>
          </p:cNvPr>
          <p:cNvCxnSpPr>
            <a:cxnSpLocks/>
          </p:cNvCxnSpPr>
          <p:nvPr userDrawn="1"/>
        </p:nvCxnSpPr>
        <p:spPr>
          <a:xfrm>
            <a:off x="7072376" y="717214"/>
            <a:ext cx="0" cy="887984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4B38577-E9CD-06B4-3EE6-32D760FEF8D0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7259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FDEF51A-298D-D168-189C-3FFE59F0C9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59902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48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6912317" y="2438401"/>
            <a:ext cx="0" cy="682704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77F39E-8079-7E45-A07C-C8EA05AC6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71721-82AB-8831-BDAD-EA7920CBEF25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19731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Right |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C5A4BFE-2E2E-35F1-B56D-4451D0B2F1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39" y="2438401"/>
            <a:ext cx="6301361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b="1" i="0" baseline="0">
                <a:latin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7190" y="2438401"/>
            <a:ext cx="939639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EC1671-F4D8-9D45-95E7-5F32601A6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72190-2377-F94C-855B-70280CAC149E}"/>
              </a:ext>
            </a:extLst>
          </p:cNvPr>
          <p:cNvCxnSpPr>
            <a:cxnSpLocks/>
          </p:cNvCxnSpPr>
          <p:nvPr userDrawn="1"/>
        </p:nvCxnSpPr>
        <p:spPr>
          <a:xfrm>
            <a:off x="10705722" y="2438401"/>
            <a:ext cx="0" cy="682704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C4B9A3B-C11F-A6C6-98BB-C79271E1EF49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42151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ADBEA0C-3C69-69B4-DE97-645CDE03BD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0"/>
            <a:ext cx="9509760" cy="90412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800" b="1" i="0"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0CF193-1835-9B30-752A-C8AC75774E56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9065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51AAD495-36C0-7404-9FA0-9730878AD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2208361"/>
            <a:ext cx="9509760" cy="755674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800" b="1" i="0"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695B71-A813-2448-BD37-8F907888C9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1" y="856298"/>
            <a:ext cx="9509760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891F17-A683-421B-70FA-5A619CCF579D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90724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F5871-3C53-F302-517C-5CE683309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0" y="-1"/>
            <a:ext cx="18287999" cy="10296939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2565400"/>
            <a:ext cx="15054790" cy="2819399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b="1" i="0" spc="0" baseline="0">
                <a:latin typeface="+mj-lt"/>
              </a:defRPr>
            </a:lvl1pPr>
          </a:lstStyle>
          <a:p>
            <a:pPr lvl="0"/>
            <a:r>
              <a:rPr lang="en-US" dirty="0"/>
              <a:t>Title of Upcoming Module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81E709-2019-3B46-8E50-C88F0522BBA3}"/>
              </a:ext>
            </a:extLst>
          </p:cNvPr>
          <p:cNvCxnSpPr>
            <a:cxnSpLocks/>
          </p:cNvCxnSpPr>
          <p:nvPr userDrawn="1"/>
        </p:nvCxnSpPr>
        <p:spPr>
          <a:xfrm>
            <a:off x="1041774" y="5723158"/>
            <a:ext cx="16204453" cy="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52C622-EDB5-DE4A-12BC-366354358728}"/>
              </a:ext>
            </a:extLst>
          </p:cNvPr>
          <p:cNvSpPr txBox="1"/>
          <p:nvPr userDrawn="1"/>
        </p:nvSpPr>
        <p:spPr>
          <a:xfrm>
            <a:off x="1067547" y="1803399"/>
            <a:ext cx="11053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600" dirty="0">
                <a:solidFill>
                  <a:srgbClr val="130F25"/>
                </a:solidFill>
              </a:rPr>
              <a:t>Up Next: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D55752-E919-97A3-50BB-122EE23EE1D3}"/>
              </a:ext>
            </a:extLst>
          </p:cNvPr>
          <p:cNvGrpSpPr/>
          <p:nvPr userDrawn="1"/>
        </p:nvGrpSpPr>
        <p:grpSpPr>
          <a:xfrm>
            <a:off x="0" y="-1699793"/>
            <a:ext cx="6149189" cy="1311563"/>
            <a:chOff x="0" y="-1699793"/>
            <a:chExt cx="6149189" cy="1311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F0DE90-2EC8-EB05-7F11-56C922AA0C41}"/>
                </a:ext>
              </a:extLst>
            </p:cNvPr>
            <p:cNvSpPr/>
            <p:nvPr userDrawn="1"/>
          </p:nvSpPr>
          <p:spPr>
            <a:xfrm>
              <a:off x="3803903" y="-1699793"/>
              <a:ext cx="2345286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139C56-C5D9-47FE-0398-DFE7842F04D2}"/>
                </a:ext>
              </a:extLst>
            </p:cNvPr>
            <p:cNvSpPr/>
            <p:nvPr userDrawn="1"/>
          </p:nvSpPr>
          <p:spPr>
            <a:xfrm>
              <a:off x="0" y="-1699793"/>
              <a:ext cx="3792754" cy="1307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1F4ACA-369E-7B1F-C3C3-2CF132669D2B}"/>
                </a:ext>
              </a:extLst>
            </p:cNvPr>
            <p:cNvSpPr txBox="1"/>
            <p:nvPr userDrawn="1"/>
          </p:nvSpPr>
          <p:spPr>
            <a:xfrm>
              <a:off x="210315" y="-1353329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 g’s match?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C50660-86B7-4804-510B-68DC5E4D66D0}"/>
                </a:ext>
              </a:extLst>
            </p:cNvPr>
            <p:cNvSpPr txBox="1"/>
            <p:nvPr userDrawn="1"/>
          </p:nvSpPr>
          <p:spPr>
            <a:xfrm>
              <a:off x="5167983" y="-1673195"/>
              <a:ext cx="981206" cy="1014564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lvl="0"/>
              <a:r>
                <a:rPr lang="en-US" sz="6800" dirty="0">
                  <a:solidFill>
                    <a:srgbClr val="130F25"/>
                  </a:solidFill>
                  <a:latin typeface="+mj-lt"/>
                </a:rPr>
                <a:t>g</a:t>
              </a:r>
            </a:p>
          </p:txBody>
        </p:sp>
        <p:pic>
          <p:nvPicPr>
            <p:cNvPr id="17" name="Picture 16" descr="Logo, icon&#10;&#10;Description automatically generated">
              <a:extLst>
                <a:ext uri="{FF2B5EF4-FFF2-40B4-BE49-F238E27FC236}">
                  <a16:creationId xmlns:a16="http://schemas.microsoft.com/office/drawing/2014/main" id="{DB5A4FD4-321F-6AFA-7D4F-4D3B551A68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03069" y="-1673653"/>
              <a:ext cx="1164914" cy="1285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DE9FF476-2DF7-6576-0D6E-40542393C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2971300"/>
            <a:ext cx="10168128" cy="111880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78171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474155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519343-942F-0FC8-6E97-AD80548A5191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77902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D0C299C-AC37-73CD-F2F7-C8D32FA790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7174" y="2519087"/>
            <a:ext cx="7886167" cy="1138513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3400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7191" y="3208406"/>
            <a:ext cx="7886150" cy="5933523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4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484657" y="2519087"/>
            <a:ext cx="7886167" cy="1138513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3400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4659" y="3208406"/>
            <a:ext cx="7886150" cy="5933523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4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CB73FD-3CC5-3144-9363-459FDF06ED2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8541481" y="2277749"/>
            <a:ext cx="1205037" cy="1200307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3400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665C7-6C53-66D1-718A-876FE9F55A66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24065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ADC492F-EDFC-B1BD-C41B-35675C3BF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E06CBE-D1A3-C14C-922F-06B2DC42C0F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7174" y="2519087"/>
            <a:ext cx="7886167" cy="1138513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3400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2C6A29-E574-D647-BC8D-0C0D804947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C23872E-052A-D346-B0B7-56413F0BCE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7191" y="3208406"/>
            <a:ext cx="7886150" cy="5933523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4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89EABD0-A1DA-1B45-BDD0-B91E253F57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484657" y="2519087"/>
            <a:ext cx="7886167" cy="1138513"/>
          </a:xfrm>
          <a:prstGeom prst="roundRect">
            <a:avLst>
              <a:gd name="adj" fmla="val 13535"/>
            </a:avLst>
          </a:prstGeom>
          <a:solidFill>
            <a:schemeClr val="bg2">
              <a:lumMod val="90000"/>
            </a:schemeClr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anchor="t"/>
          <a:lstStyle>
            <a:lvl1pPr algn="ctr">
              <a:defRPr sz="3400" b="1" i="0">
                <a:solidFill>
                  <a:schemeClr val="tx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4B9C85-95C1-E942-A4C5-98F4890D8D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4659" y="3208406"/>
            <a:ext cx="7886150" cy="5933523"/>
          </a:xfrm>
          <a:prstGeom prst="roundRect">
            <a:avLst>
              <a:gd name="adj" fmla="val 3142"/>
            </a:avLst>
          </a:prstGeom>
          <a:solidFill>
            <a:schemeClr val="bg1"/>
          </a:solidFill>
          <a:ln w="57150">
            <a:solidFill>
              <a:schemeClr val="bg2">
                <a:lumMod val="90000"/>
              </a:schemeClr>
            </a:solidFill>
          </a:ln>
        </p:spPr>
        <p:txBody>
          <a:bodyPr lIns="365760" tIns="365760" rIns="365760" bIns="365760"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400" b="0" i="0" baseline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2F26DB-1249-DB49-9C7D-6F7F0D83ADCA}"/>
              </a:ext>
            </a:extLst>
          </p:cNvPr>
          <p:cNvSpPr>
            <a:spLocks noGrp="1" noChangeAspect="1"/>
          </p:cNvSpPr>
          <p:nvPr>
            <p:ph sz="quarter" idx="23" hasCustomPrompt="1"/>
          </p:nvPr>
        </p:nvSpPr>
        <p:spPr>
          <a:xfrm>
            <a:off x="8541481" y="2277749"/>
            <a:ext cx="1205037" cy="1200307"/>
          </a:xfrm>
          <a:prstGeom prst="ellipse">
            <a:avLst/>
          </a:prstGeom>
          <a:solidFill>
            <a:schemeClr val="tx1"/>
          </a:solidFill>
          <a:ln w="57150">
            <a:noFill/>
          </a:ln>
        </p:spPr>
        <p:txBody>
          <a:bodyPr anchor="ctr"/>
          <a:lstStyle>
            <a:lvl1pPr marL="0" indent="0" algn="ctr">
              <a:buNone/>
              <a:defRPr sz="3400" b="1" i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VS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07AAA2-78C4-B96D-2100-9267B03AC5B7}"/>
              </a:ext>
            </a:extLst>
          </p:cNvPr>
          <p:cNvSpPr/>
          <p:nvPr userDrawn="1"/>
        </p:nvSpPr>
        <p:spPr>
          <a:xfrm>
            <a:off x="0" y="-1280160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76358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uiExpan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135" y="0"/>
            <a:ext cx="18293136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4178915" cy="54997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8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-1"/>
            <a:ext cx="18288000" cy="102880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4178915" cy="54997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8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300452780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EA574-E87E-AB68-928A-F9E6BAE62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135" y="0"/>
            <a:ext cx="18293136" cy="10287000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733807"/>
            <a:ext cx="15057120" cy="598981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8000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1563375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2E03A6-4222-9CD7-10E5-EF4A11A22E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-1"/>
            <a:ext cx="18288000" cy="10288089"/>
          </a:xfrm>
          <a:prstGeom prst="rect">
            <a:avLst/>
          </a:prstGeom>
        </p:spPr>
      </p:pic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733807"/>
            <a:ext cx="15057120" cy="598981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8000" b="1" i="0" baseline="0" smtClean="0">
                <a:solidFill>
                  <a:schemeClr val="bg1"/>
                </a:solidFill>
                <a:effectLst/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r>
              <a:rPr lang="en-US" dirty="0"/>
              <a:t>“Insert a long or short quote right here.”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1563375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0" i="0" baseline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 dirty="0"/>
              <a:t>Quote credit</a:t>
            </a:r>
          </a:p>
        </p:txBody>
      </p:sp>
    </p:spTree>
    <p:extLst>
      <p:ext uri="{BB962C8B-B14F-4D97-AF65-F5344CB8AC3E}">
        <p14:creationId xmlns:p14="http://schemas.microsoft.com/office/powerpoint/2010/main" val="21287808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5331059" cy="120700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7000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7325" y="3302256"/>
            <a:ext cx="15331059" cy="43238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solidFill>
                  <a:schemeClr val="bg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2733" y="9383760"/>
            <a:ext cx="15495651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27867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5331059" cy="120700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7000" b="1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89B0-30DA-2D48-BD14-516F9C176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7325" y="3302256"/>
            <a:ext cx="15331059" cy="43238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6FD5D5-7A37-494D-B97C-377C0E3430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2733" y="9383760"/>
            <a:ext cx="15495651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61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0C4FD8-D708-6C4F-9B69-FACD3A6D7765}"/>
              </a:ext>
            </a:extLst>
          </p:cNvPr>
          <p:cNvCxnSpPr>
            <a:cxnSpLocks/>
          </p:cNvCxnSpPr>
          <p:nvPr userDrawn="1"/>
        </p:nvCxnSpPr>
        <p:spPr>
          <a:xfrm>
            <a:off x="1457325" y="9125712"/>
            <a:ext cx="15331059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58BABF-B9D1-DF41-94D6-671A2B437A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2733" y="9383760"/>
            <a:ext cx="15495651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solidFill>
                  <a:schemeClr val="bg2">
                    <a:lumMod val="75000"/>
                  </a:schemeClr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17E2F5-FFBF-964C-A572-C75F3F748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371887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B8F0C09F-C2A7-7F2B-2697-4E4AA639FF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991350" cy="10287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BF1AE-2A60-E6A9-2261-9B8120D95B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6991350" cy="10287000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0D727C1A-C0DD-3123-84E3-3C9906D34C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69913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286000"/>
            <a:ext cx="4721900" cy="145816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45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marL="0" marR="0" lvl="0" indent="0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 dirty="0"/>
              <a:t>Overview/</a:t>
            </a:r>
            <a:br>
              <a:rPr lang="en-US" dirty="0"/>
            </a:br>
            <a:r>
              <a:rPr lang="en-US" dirty="0"/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8D509A-F5B6-A248-2248-3B80996F8EF0}"/>
              </a:ext>
            </a:extLst>
          </p:cNvPr>
          <p:cNvSpPr/>
          <p:nvPr userDrawn="1"/>
        </p:nvSpPr>
        <p:spPr>
          <a:xfrm>
            <a:off x="6947017" y="-1277203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78319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30F25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30F25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9BCA4-7945-2DDA-2653-D5974D370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135" y="0"/>
            <a:ext cx="18293136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4178915" cy="54997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8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E24098-49DD-3E54-0B84-DD01A8BB6A0D}"/>
              </a:ext>
            </a:extLst>
          </p:cNvPr>
          <p:cNvCxnSpPr>
            <a:cxnSpLocks/>
          </p:cNvCxnSpPr>
          <p:nvPr userDrawn="1"/>
        </p:nvCxnSpPr>
        <p:spPr>
          <a:xfrm>
            <a:off x="1457325" y="9125712"/>
            <a:ext cx="153310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262BF2D-8850-BE24-03C8-12DEA0F38B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2733" y="9383760"/>
            <a:ext cx="15495651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1273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6F3DC-6C52-D654-6EFF-A5B3BC0455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-1"/>
            <a:ext cx="18288000" cy="102880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57325" y="1700784"/>
            <a:ext cx="14178915" cy="549970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80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932CEF-38A7-73F7-4B3E-20BFB2F0C5B7}"/>
              </a:ext>
            </a:extLst>
          </p:cNvPr>
          <p:cNvCxnSpPr>
            <a:cxnSpLocks/>
          </p:cNvCxnSpPr>
          <p:nvPr userDrawn="1"/>
        </p:nvCxnSpPr>
        <p:spPr>
          <a:xfrm>
            <a:off x="1457325" y="9125712"/>
            <a:ext cx="153310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88F8F4C-7CBF-636A-8F70-6FACC0FBFE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2733" y="9383760"/>
            <a:ext cx="15495651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solidFill>
                  <a:schemeClr val="bg1"/>
                </a:solidFill>
                <a:latin typeface="PS TT Commons" panose="02000506040000020004" pitchFamily="2" charset="77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 dirty="0"/>
              <a:t>Citation: Author/Source, Title, Link/Short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3283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92C7E-0CE9-6BC5-EE40-ACFD9B5297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064"/>
            <a:ext cx="3857625" cy="10292064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 userDrawn="1"/>
        </p:nvSpPr>
        <p:spPr>
          <a:xfrm>
            <a:off x="2314575" y="3813592"/>
            <a:ext cx="3429000" cy="2875588"/>
          </a:xfrm>
          <a:prstGeom prst="roundRect">
            <a:avLst>
              <a:gd name="adj" fmla="val 10667"/>
            </a:avLst>
          </a:prstGeom>
          <a:solidFill>
            <a:schemeClr val="bg1"/>
          </a:solidFill>
          <a:ln w="603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800" b="1" i="0" baseline="0">
                <a:solidFill>
                  <a:srgbClr val="130F25"/>
                </a:solidFill>
                <a:latin typeface="+mj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1" i="0" spc="0" baseline="0">
                <a:solidFill>
                  <a:schemeClr val="accent1"/>
                </a:solidFill>
                <a:latin typeface="+mj-lt"/>
                <a:ea typeface="PS TT Commons" panose="02000506040000020004" pitchFamily="2" charset="77"/>
                <a:cs typeface="PS TT Commons" panose="02000506040000020004" pitchFamily="2" charset="77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1" i="0" spc="0" baseline="0">
                <a:latin typeface="+mn-lt"/>
                <a:ea typeface="PS TT Commons DemiBold" panose="02000506040000020004" pitchFamily="2" charset="77"/>
                <a:cs typeface="PS TT Commons DemiBold" panose="02000506040000020004" pitchFamily="2" charset="77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D58D0-A76F-3649-A7D3-401F4584C0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9220" y="4501861"/>
            <a:ext cx="1959710" cy="14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C41201CA-2178-29A3-8B0A-A0A3CB35B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27403" y="2155346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1090658" y="2148019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7403" y="4123178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1090658" y="4115851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403" y="6091010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1090658" y="6083683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2F3088-CDCC-F542-9398-F97AC100AE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27403" y="8058841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8D254F-B733-F841-B184-2D271C5DAA9C}"/>
              </a:ext>
            </a:extLst>
          </p:cNvPr>
          <p:cNvCxnSpPr>
            <a:cxnSpLocks/>
          </p:cNvCxnSpPr>
          <p:nvPr userDrawn="1"/>
        </p:nvCxnSpPr>
        <p:spPr>
          <a:xfrm>
            <a:off x="1090658" y="8051514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9502797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B3502550-511B-F224-1F2A-82120F57F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27403" y="3053704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1090658" y="3046377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7403" y="5021536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1090658" y="5014209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59445304-E4D9-6E44-BC27-4F61F3BA23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7403" y="6989368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C662FF-CC86-6E44-82E0-7E03654E3744}"/>
              </a:ext>
            </a:extLst>
          </p:cNvPr>
          <p:cNvCxnSpPr>
            <a:cxnSpLocks/>
          </p:cNvCxnSpPr>
          <p:nvPr userDrawn="1"/>
        </p:nvCxnSpPr>
        <p:spPr>
          <a:xfrm>
            <a:off x="1090658" y="6982041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4587324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DD6FDFA4-EE07-7E1C-5D67-A6C41FBFD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9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27403" y="3936020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EFFE38-51A9-D943-BB1D-901DF3E22EFD}"/>
              </a:ext>
            </a:extLst>
          </p:cNvPr>
          <p:cNvCxnSpPr>
            <a:cxnSpLocks/>
          </p:cNvCxnSpPr>
          <p:nvPr userDrawn="1"/>
        </p:nvCxnSpPr>
        <p:spPr>
          <a:xfrm>
            <a:off x="1090658" y="3928693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5126890-4E36-534D-8C90-F2C59B83A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FEDFF1E-59FA-4145-9629-4D1B1D143B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7403" y="5903852"/>
            <a:ext cx="15843408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400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92A208-1ABD-2242-B087-AC3977BF5545}"/>
              </a:ext>
            </a:extLst>
          </p:cNvPr>
          <p:cNvCxnSpPr>
            <a:cxnSpLocks/>
          </p:cNvCxnSpPr>
          <p:nvPr userDrawn="1"/>
        </p:nvCxnSpPr>
        <p:spPr>
          <a:xfrm>
            <a:off x="1090658" y="5896525"/>
            <a:ext cx="0" cy="1642710"/>
          </a:xfrm>
          <a:prstGeom prst="line">
            <a:avLst/>
          </a:prstGeom>
          <a:noFill/>
          <a:ln w="19050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0524190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Background pattern&#10;&#10;Description automatically generated">
            <a:extLst>
              <a:ext uri="{FF2B5EF4-FFF2-40B4-BE49-F238E27FC236}">
                <a16:creationId xmlns:a16="http://schemas.microsoft.com/office/drawing/2014/main" id="{3C41E128-DD3A-2BB4-83C2-840E62A70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991350" cy="1028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BFDA1F-3277-105A-3945-8BC2E627B6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6991350" cy="102870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74AC49A-B78E-9077-8FB8-8FB0A9F99B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-1" y="0"/>
            <a:ext cx="0" cy="0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1"/>
                </a:solidFill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pic>
        <p:nvPicPr>
          <p:cNvPr id="27" name="Picture 26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DD4F026E-793A-71E0-8E67-BD61256CB7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6991350" cy="10287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E4A34A8-C3E4-D14C-901F-4EE9B8507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286000"/>
            <a:ext cx="4721900" cy="145816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500" b="1" i="0" baseline="0">
                <a:solidFill>
                  <a:schemeClr val="bg1"/>
                </a:solidFill>
                <a:latin typeface="PS TT Commons" panose="02000506040000020004" pitchFamily="2" charset="77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639D8-8527-D3D3-48F7-A8B1811CD618}"/>
              </a:ext>
            </a:extLst>
          </p:cNvPr>
          <p:cNvSpPr/>
          <p:nvPr userDrawn="1"/>
        </p:nvSpPr>
        <p:spPr>
          <a:xfrm>
            <a:off x="6947017" y="-1277203"/>
            <a:ext cx="7164906" cy="113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>
              <a:lnSpc>
                <a:spcPct val="150000"/>
              </a:lnSpc>
            </a:pP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0" i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with</a:t>
            </a:r>
            <a:r>
              <a:rPr lang="en-US" sz="2400" b="0" i="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  <a:p>
            <a:pPr marL="0" marR="0" lvl="0" indent="0" algn="l" defTabSz="1828756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This bullet list is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 dirty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0" i="0" dirty="0">
                <a:solidFill>
                  <a:schemeClr val="bg2"/>
                </a:solidFill>
                <a:latin typeface="PS TT Commons" panose="02000506040000020004" pitchFamily="2" charset="77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04011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1B1834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rgbClr val="1B1834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5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B8BA545-A929-BC4F-9093-FEA0CD8FE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7190" y="856298"/>
            <a:ext cx="16453621" cy="815748"/>
          </a:xfrm>
          <a:prstGeom prst="rect">
            <a:avLst/>
          </a:prstGeom>
        </p:spPr>
        <p:txBody>
          <a:bodyPr/>
          <a:lstStyle>
            <a:lvl1pPr algn="l">
              <a:defRPr sz="4800" b="1" i="0">
                <a:latin typeface="+mj-lt"/>
              </a:defRPr>
            </a:lvl1pPr>
          </a:lstStyle>
          <a:p>
            <a:r>
              <a:rPr lang="en-US" dirty="0"/>
              <a:t>Click to Add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680542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microsoft.com/office/2007/relationships/hdphoto" Target="../media/hdphoto1.wdp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87" y="855215"/>
            <a:ext cx="16450056" cy="8157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17189" y="2738438"/>
            <a:ext cx="16450054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1280160"/>
            <a:ext cx="6214533" cy="1079444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2400" baseline="0" dirty="0">
                <a:solidFill>
                  <a:srgbClr val="130F25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rgbClr val="130F25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  <a:p>
            <a:pPr marL="0" marR="0" lvl="0" indent="0" algn="r" defTabSz="586003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Myriad Pro" panose="020B0503030403020204" pitchFamily="34" charset="0"/>
              <a:buNone/>
              <a:tabLst/>
              <a:defRPr/>
            </a:pPr>
            <a:r>
              <a:rPr lang="en-US" sz="2400" dirty="0">
                <a:solidFill>
                  <a:schemeClr val="bg2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Deck version</a:t>
            </a:r>
            <a:r>
              <a:rPr lang="en-US" sz="2400" baseline="0" dirty="0">
                <a:solidFill>
                  <a:schemeClr val="bg2"/>
                </a:solidFill>
                <a:latin typeface="PS TT Commons" panose="02000506040000020004" pitchFamily="2" charset="77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bg2"/>
                </a:solidFill>
                <a:latin typeface="+mn-lt"/>
                <a:ea typeface="PS TT Commons Book" charset="0"/>
                <a:cs typeface="PS TT Commons Book" charset="0"/>
              </a:rPr>
              <a:t>2023.03.a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6D9F73-301E-C042-D628-5018D57E541F}"/>
              </a:ext>
            </a:extLst>
          </p:cNvPr>
          <p:cNvPicPr>
            <a:picLocks noChangeAspect="1"/>
          </p:cNvPicPr>
          <p:nvPr userDrawn="1"/>
        </p:nvPicPr>
        <p:blipFill>
          <a:blip r:embed="rId78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7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8234" y="9224195"/>
            <a:ext cx="674736" cy="67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672" r:id="rId2"/>
    <p:sldLayoutId id="2147483840" r:id="rId3"/>
    <p:sldLayoutId id="2147483841" r:id="rId4"/>
    <p:sldLayoutId id="2147483744" r:id="rId5"/>
    <p:sldLayoutId id="2147483715" r:id="rId6"/>
    <p:sldLayoutId id="2147483846" r:id="rId7"/>
    <p:sldLayoutId id="2147483847" r:id="rId8"/>
    <p:sldLayoutId id="2147483766" r:id="rId9"/>
    <p:sldLayoutId id="2147483675" r:id="rId10"/>
    <p:sldLayoutId id="2147483836" r:id="rId11"/>
    <p:sldLayoutId id="2147483676" r:id="rId12"/>
    <p:sldLayoutId id="2147483837" r:id="rId13"/>
    <p:sldLayoutId id="2147483794" r:id="rId14"/>
    <p:sldLayoutId id="2147483760" r:id="rId15"/>
    <p:sldLayoutId id="2147483754" r:id="rId16"/>
    <p:sldLayoutId id="2147483755" r:id="rId17"/>
    <p:sldLayoutId id="2147483756" r:id="rId18"/>
    <p:sldLayoutId id="2147483827" r:id="rId19"/>
    <p:sldLayoutId id="2147483757" r:id="rId20"/>
    <p:sldLayoutId id="2147483759" r:id="rId21"/>
    <p:sldLayoutId id="2147483758" r:id="rId22"/>
    <p:sldLayoutId id="2147483791" r:id="rId23"/>
    <p:sldLayoutId id="2147483792" r:id="rId24"/>
    <p:sldLayoutId id="2147483793" r:id="rId25"/>
    <p:sldLayoutId id="2147483747" r:id="rId26"/>
    <p:sldLayoutId id="2147483752" r:id="rId27"/>
    <p:sldLayoutId id="2147483748" r:id="rId28"/>
    <p:sldLayoutId id="2147483761" r:id="rId29"/>
    <p:sldLayoutId id="2147483749" r:id="rId30"/>
    <p:sldLayoutId id="2147483762" r:id="rId31"/>
    <p:sldLayoutId id="2147483750" r:id="rId32"/>
    <p:sldLayoutId id="2147483763" r:id="rId33"/>
    <p:sldLayoutId id="2147483751" r:id="rId34"/>
    <p:sldLayoutId id="2147483764" r:id="rId35"/>
    <p:sldLayoutId id="2147483780" r:id="rId36"/>
    <p:sldLayoutId id="2147483804" r:id="rId37"/>
    <p:sldLayoutId id="2147483781" r:id="rId38"/>
    <p:sldLayoutId id="2147483830" r:id="rId39"/>
    <p:sldLayoutId id="2147483803" r:id="rId40"/>
    <p:sldLayoutId id="2147483809" r:id="rId41"/>
    <p:sldLayoutId id="2147483784" r:id="rId42"/>
    <p:sldLayoutId id="2147483778" r:id="rId43"/>
    <p:sldLayoutId id="2147483774" r:id="rId44"/>
    <p:sldLayoutId id="2147483773" r:id="rId45"/>
    <p:sldLayoutId id="2147483783" r:id="rId46"/>
    <p:sldLayoutId id="2147483779" r:id="rId47"/>
    <p:sldLayoutId id="2147483770" r:id="rId48"/>
    <p:sldLayoutId id="2147483768" r:id="rId49"/>
    <p:sldLayoutId id="2147483771" r:id="rId50"/>
    <p:sldLayoutId id="2147483772" r:id="rId51"/>
    <p:sldLayoutId id="2147483707" r:id="rId52"/>
    <p:sldLayoutId id="2147483706" r:id="rId53"/>
    <p:sldLayoutId id="2147483788" r:id="rId54"/>
    <p:sldLayoutId id="2147483789" r:id="rId55"/>
    <p:sldLayoutId id="2147483753" r:id="rId56"/>
    <p:sldLayoutId id="2147483801" r:id="rId57"/>
    <p:sldLayoutId id="2147483785" r:id="rId58"/>
    <p:sldLayoutId id="2147483786" r:id="rId59"/>
    <p:sldLayoutId id="2147483790" r:id="rId60"/>
    <p:sldLayoutId id="2147483800" r:id="rId61"/>
    <p:sldLayoutId id="2147483807" r:id="rId62"/>
    <p:sldLayoutId id="2147483712" r:id="rId63"/>
    <p:sldLayoutId id="2147483834" r:id="rId64"/>
    <p:sldLayoutId id="2147483719" r:id="rId65"/>
    <p:sldLayoutId id="2147483835" r:id="rId66"/>
    <p:sldLayoutId id="2147483745" r:id="rId67"/>
    <p:sldLayoutId id="2147483746" r:id="rId68"/>
    <p:sldLayoutId id="2147483787" r:id="rId69"/>
    <p:sldLayoutId id="2147483838" r:id="rId70"/>
    <p:sldLayoutId id="2147483839" r:id="rId71"/>
    <p:sldLayoutId id="2147483722" r:id="rId72"/>
    <p:sldLayoutId id="2147483795" r:id="rId73"/>
    <p:sldLayoutId id="2147483796" r:id="rId74"/>
    <p:sldLayoutId id="2147483797" r:id="rId75"/>
    <p:sldLayoutId id="2147483714" r:id="rId7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1371566" rtl="0" eaLnBrk="1" latinLnBrk="0" hangingPunct="1">
        <a:lnSpc>
          <a:spcPct val="90000"/>
        </a:lnSpc>
        <a:spcBef>
          <a:spcPct val="0"/>
        </a:spcBef>
        <a:buNone/>
        <a:defRPr sz="4800" b="1" i="0" kern="1200" baseline="0">
          <a:solidFill>
            <a:srgbClr val="130F25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b="1" i="0" kern="1200">
          <a:solidFill>
            <a:srgbClr val="130F25"/>
          </a:solidFill>
          <a:latin typeface="PS TT Commons DemiBold" panose="02000506040000020004" pitchFamily="2" charset="77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rgbClr val="130F25"/>
          </a:solidFill>
          <a:latin typeface="+mn-lt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rgbClr val="130F25"/>
          </a:solidFill>
          <a:latin typeface="+mn-lt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42297" y="921052"/>
            <a:ext cx="16221456" cy="2816759"/>
          </a:xfrm>
        </p:spPr>
        <p:txBody>
          <a:bodyPr anchor="b"/>
          <a:lstStyle/>
          <a:p>
            <a:r>
              <a:rPr lang="en-US" sz="8800" dirty="0">
                <a:effectLst/>
              </a:rPr>
              <a:t>Control Flow</a:t>
            </a:r>
            <a:endParaRPr lang="en-US" sz="8800" dirty="0"/>
          </a:p>
        </p:txBody>
      </p:sp>
      <p:pic>
        <p:nvPicPr>
          <p:cNvPr id="11" name="Picture 1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AAE05E6-F6CF-404C-99D6-E50F72F214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" t="3828" r="11056" b="28729"/>
          <a:stretch/>
        </p:blipFill>
        <p:spPr>
          <a:xfrm>
            <a:off x="1247694" y="7089632"/>
            <a:ext cx="2066545" cy="2072783"/>
          </a:xfrm>
          <a:prstGeom prst="ellipse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36D5E37-C453-AA44-8A03-7298F87A79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4466" y="7324467"/>
            <a:ext cx="9579639" cy="60898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Zachary Bennett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420A382-2E29-064D-BBFA-A7DF054A75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74466" y="7926233"/>
            <a:ext cx="9579637" cy="683713"/>
          </a:xfrm>
        </p:spPr>
        <p:txBody>
          <a:bodyPr/>
          <a:lstStyle/>
          <a:p>
            <a:r>
              <a:rPr lang="en-US" dirty="0"/>
              <a:t>Lead Software Developer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0EC8006-61E1-4942-B500-C5929D56EF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73194" y="8409761"/>
            <a:ext cx="9580909" cy="825287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z_bennett</a:t>
            </a:r>
            <a:r>
              <a:rPr lang="en-US" dirty="0"/>
              <a:t>_   |   </a:t>
            </a:r>
            <a:r>
              <a:rPr lang="en-US" dirty="0" err="1"/>
              <a:t>zachbennettcodes.com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852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43A733-7A75-F9D7-03DF-7FAD95B6C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Expressions and statements</a:t>
            </a:r>
          </a:p>
          <a:p>
            <a:r>
              <a:rPr lang="en-US" dirty="0"/>
              <a:t>Control flow using conditional expressions</a:t>
            </a:r>
          </a:p>
          <a:p>
            <a:r>
              <a:rPr lang="en-US" dirty="0"/>
              <a:t>Control flow using loops</a:t>
            </a:r>
          </a:p>
          <a:p>
            <a:pPr lvl="1"/>
            <a:r>
              <a:rPr lang="en-US" dirty="0"/>
              <a:t>loop </a:t>
            </a:r>
          </a:p>
          <a:p>
            <a:pPr lvl="1"/>
            <a:r>
              <a:rPr lang="en-US" dirty="0"/>
              <a:t>while</a:t>
            </a:r>
          </a:p>
          <a:p>
            <a:pPr lvl="1"/>
            <a:r>
              <a:rPr lang="en-US" dirty="0"/>
              <a:t>for/in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AFD1-6B00-0493-8953-2029D5175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91912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FD10-FE18-CC43-A688-C47BA352A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S TT Commons" panose="02000506040000020004" pitchFamily="2" charset="77"/>
              </a:rPr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3906170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F4BA-D9F2-B243-9376-61A3BCA5D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Matching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7D972-1D62-3347-AEE5-D65B632B5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“… an extremely powerful control flow construct … that allows you to compare a value against a series of patterns and then execute code based on which pattern matches.”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162AC-14B4-BD47-A939-0E10C0FF77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Citation: Rust Docs, “The match Control Flow Construct”, https://</a:t>
            </a:r>
            <a:r>
              <a:rPr lang="en-US" dirty="0" err="1"/>
              <a:t>doc.rust-lang.org</a:t>
            </a:r>
            <a:r>
              <a:rPr lang="en-US" dirty="0"/>
              <a:t>/book/ch06-02-match.html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DD1551-3A14-A7C8-42F3-C026F39F2B14}"/>
              </a:ext>
            </a:extLst>
          </p:cNvPr>
          <p:cNvCxnSpPr>
            <a:cxnSpLocks/>
          </p:cNvCxnSpPr>
          <p:nvPr/>
        </p:nvCxnSpPr>
        <p:spPr>
          <a:xfrm>
            <a:off x="1457325" y="9125712"/>
            <a:ext cx="153310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394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7EAD44-42D1-3C4A-9401-DCA2B7E85D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enum</a:t>
            </a:r>
            <a:r>
              <a:rPr lang="en-US" dirty="0"/>
              <a:t> </a:t>
            </a:r>
            <a:r>
              <a:rPr lang="en-US" dirty="0" err="1"/>
              <a:t>MessageState</a:t>
            </a:r>
            <a:r>
              <a:rPr lang="en-US" dirty="0"/>
              <a:t> {</a:t>
            </a:r>
          </a:p>
          <a:p>
            <a:r>
              <a:rPr lang="en-US" dirty="0"/>
              <a:t>  Pending,</a:t>
            </a:r>
          </a:p>
          <a:p>
            <a:r>
              <a:rPr lang="en-US" dirty="0"/>
              <a:t>  Sending,</a:t>
            </a:r>
          </a:p>
          <a:p>
            <a:r>
              <a:rPr lang="en-US" dirty="0"/>
              <a:t>  Received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msg_state</a:t>
            </a:r>
            <a:r>
              <a:rPr lang="en-US" dirty="0"/>
              <a:t> = </a:t>
            </a:r>
            <a:r>
              <a:rPr lang="en-US" dirty="0" err="1"/>
              <a:t>MessageState</a:t>
            </a:r>
            <a:r>
              <a:rPr lang="en-US" dirty="0"/>
              <a:t>::Pending;</a:t>
            </a:r>
          </a:p>
          <a:p>
            <a:endParaRPr lang="en-US" dirty="0"/>
          </a:p>
          <a:p>
            <a:r>
              <a:rPr lang="en-US" dirty="0"/>
              <a:t>match </a:t>
            </a:r>
            <a:r>
              <a:rPr lang="en-US" dirty="0" err="1"/>
              <a:t>msg_state</a:t>
            </a:r>
            <a:r>
              <a:rPr lang="en-US" dirty="0"/>
              <a:t> {</a:t>
            </a:r>
          </a:p>
          <a:p>
            <a:r>
              <a:rPr lang="en-US" dirty="0"/>
              <a:t>  </a:t>
            </a:r>
            <a:r>
              <a:rPr lang="en-US" dirty="0" err="1"/>
              <a:t>MessageState</a:t>
            </a:r>
            <a:r>
              <a:rPr lang="en-US" dirty="0"/>
              <a:t>::Pending =&gt; </a:t>
            </a:r>
            <a:r>
              <a:rPr lang="en-US" dirty="0" err="1"/>
              <a:t>println</a:t>
            </a:r>
            <a:r>
              <a:rPr lang="en-US" dirty="0"/>
              <a:t>!(“Message Pending!”),</a:t>
            </a:r>
          </a:p>
          <a:p>
            <a:r>
              <a:rPr lang="en-US" dirty="0"/>
              <a:t>  </a:t>
            </a:r>
            <a:r>
              <a:rPr lang="en-US" dirty="0" err="1"/>
              <a:t>MessageState</a:t>
            </a:r>
            <a:r>
              <a:rPr lang="en-US" dirty="0"/>
              <a:t>::Sending =&gt; </a:t>
            </a:r>
            <a:r>
              <a:rPr lang="en-US" dirty="0" err="1"/>
              <a:t>println</a:t>
            </a:r>
            <a:r>
              <a:rPr lang="en-US" dirty="0"/>
              <a:t>!(“Message Sending!”),</a:t>
            </a:r>
          </a:p>
          <a:p>
            <a:r>
              <a:rPr lang="en-US" dirty="0"/>
              <a:t>  </a:t>
            </a:r>
            <a:r>
              <a:rPr lang="en-US" dirty="0" err="1"/>
              <a:t>MessageState</a:t>
            </a:r>
            <a:r>
              <a:rPr lang="en-US" dirty="0"/>
              <a:t>::Received =&gt; </a:t>
            </a:r>
            <a:r>
              <a:rPr lang="en-US" dirty="0" err="1"/>
              <a:t>println</a:t>
            </a:r>
            <a:r>
              <a:rPr lang="en-US" dirty="0"/>
              <a:t>!(“Message Received”)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4D8FB7-2447-4948-9134-6EA052A6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match</a:t>
            </a:r>
          </a:p>
        </p:txBody>
      </p:sp>
    </p:spTree>
    <p:extLst>
      <p:ext uri="{BB962C8B-B14F-4D97-AF65-F5344CB8AC3E}">
        <p14:creationId xmlns:p14="http://schemas.microsoft.com/office/powerpoint/2010/main" val="3984836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7EAD44-42D1-3C4A-9401-DCA2B7E85D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msg_state</a:t>
            </a:r>
            <a:r>
              <a:rPr lang="en-US" dirty="0"/>
              <a:t> = </a:t>
            </a:r>
            <a:r>
              <a:rPr lang="en-US" dirty="0" err="1"/>
              <a:t>MessageState</a:t>
            </a:r>
            <a:r>
              <a:rPr lang="en-US" dirty="0"/>
              <a:t>::Pending;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status_code</a:t>
            </a:r>
            <a:r>
              <a:rPr lang="en-US" dirty="0"/>
              <a:t> = match </a:t>
            </a:r>
            <a:r>
              <a:rPr lang="en-US" dirty="0" err="1"/>
              <a:t>msg_state</a:t>
            </a:r>
            <a:r>
              <a:rPr lang="en-US" dirty="0"/>
              <a:t> {</a:t>
            </a:r>
          </a:p>
          <a:p>
            <a:r>
              <a:rPr lang="en-US" dirty="0"/>
              <a:t>  </a:t>
            </a:r>
            <a:r>
              <a:rPr lang="en-US" dirty="0" err="1"/>
              <a:t>MessageState</a:t>
            </a:r>
            <a:r>
              <a:rPr lang="en-US" dirty="0"/>
              <a:t>::Pending =&gt; 1,</a:t>
            </a:r>
          </a:p>
          <a:p>
            <a:r>
              <a:rPr lang="en-US" dirty="0"/>
              <a:t>  </a:t>
            </a:r>
            <a:r>
              <a:rPr lang="en-US" dirty="0" err="1"/>
              <a:t>MessageState</a:t>
            </a:r>
            <a:r>
              <a:rPr lang="en-US" dirty="0"/>
              <a:t>::Sending =&gt; 2,</a:t>
            </a:r>
          </a:p>
          <a:p>
            <a:r>
              <a:rPr lang="en-US" dirty="0"/>
              <a:t>  </a:t>
            </a:r>
            <a:r>
              <a:rPr lang="en-US" dirty="0" err="1"/>
              <a:t>MessageState</a:t>
            </a:r>
            <a:r>
              <a:rPr lang="en-US" dirty="0"/>
              <a:t>::Received =&gt; 3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4D8FB7-2447-4948-9134-6EA052A6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match With Variables</a:t>
            </a:r>
          </a:p>
        </p:txBody>
      </p:sp>
    </p:spTree>
    <p:extLst>
      <p:ext uri="{BB962C8B-B14F-4D97-AF65-F5344CB8AC3E}">
        <p14:creationId xmlns:p14="http://schemas.microsoft.com/office/powerpoint/2010/main" val="2756900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7EAD44-42D1-3C4A-9401-DCA2B7E85D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enum</a:t>
            </a:r>
            <a:r>
              <a:rPr lang="en-US" dirty="0"/>
              <a:t> </a:t>
            </a:r>
            <a:r>
              <a:rPr lang="en-US" dirty="0" err="1"/>
              <a:t>MessageState</a:t>
            </a:r>
            <a:r>
              <a:rPr lang="en-US" dirty="0"/>
              <a:t> {</a:t>
            </a:r>
          </a:p>
          <a:p>
            <a:r>
              <a:rPr lang="en-US" dirty="0"/>
              <a:t>  Pending(1),</a:t>
            </a:r>
          </a:p>
          <a:p>
            <a:r>
              <a:rPr lang="en-US" dirty="0"/>
              <a:t>  Sending(2),</a:t>
            </a:r>
          </a:p>
          <a:p>
            <a:r>
              <a:rPr lang="en-US" dirty="0"/>
              <a:t>  Received(3)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msg_state</a:t>
            </a:r>
            <a:r>
              <a:rPr lang="en-US" dirty="0"/>
              <a:t> = </a:t>
            </a:r>
            <a:r>
              <a:rPr lang="en-US" dirty="0" err="1"/>
              <a:t>MessageState</a:t>
            </a:r>
            <a:r>
              <a:rPr lang="en-US" dirty="0"/>
              <a:t>::Received;</a:t>
            </a:r>
          </a:p>
          <a:p>
            <a:endParaRPr lang="en-US" dirty="0"/>
          </a:p>
          <a:p>
            <a:r>
              <a:rPr lang="en-US" dirty="0"/>
              <a:t>match </a:t>
            </a:r>
            <a:r>
              <a:rPr lang="en-US" dirty="0" err="1"/>
              <a:t>msg_state</a:t>
            </a:r>
            <a:r>
              <a:rPr lang="en-US" dirty="0"/>
              <a:t> {</a:t>
            </a:r>
          </a:p>
          <a:p>
            <a:r>
              <a:rPr lang="en-US" dirty="0"/>
              <a:t>  </a:t>
            </a:r>
            <a:r>
              <a:rPr lang="en-US" dirty="0" err="1"/>
              <a:t>MessageState</a:t>
            </a:r>
            <a:r>
              <a:rPr lang="en-US" dirty="0"/>
              <a:t>::Pending(</a:t>
            </a:r>
            <a:r>
              <a:rPr lang="en-US" dirty="0" err="1"/>
              <a:t>status_code</a:t>
            </a:r>
            <a:r>
              <a:rPr lang="en-US" dirty="0"/>
              <a:t>) =&gt; </a:t>
            </a:r>
            <a:r>
              <a:rPr lang="en-US" dirty="0" err="1"/>
              <a:t>println</a:t>
            </a:r>
            <a:r>
              <a:rPr lang="en-US" dirty="0"/>
              <a:t>!(“Msg status: {}”, </a:t>
            </a:r>
            <a:r>
              <a:rPr lang="en-US" dirty="0" err="1"/>
              <a:t>status_code</a:t>
            </a:r>
            <a:r>
              <a:rPr lang="en-US" dirty="0"/>
              <a:t>),</a:t>
            </a:r>
          </a:p>
          <a:p>
            <a:r>
              <a:rPr lang="en-US" dirty="0"/>
              <a:t>  _ =&gt; </a:t>
            </a:r>
            <a:r>
              <a:rPr lang="en-US" dirty="0" err="1"/>
              <a:t>println</a:t>
            </a:r>
            <a:r>
              <a:rPr lang="en-US" dirty="0"/>
              <a:t>!(“Message is no longer pending”)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4D8FB7-2447-4948-9134-6EA052A6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Matching with Bound Values</a:t>
            </a:r>
          </a:p>
        </p:txBody>
      </p:sp>
    </p:spTree>
    <p:extLst>
      <p:ext uri="{BB962C8B-B14F-4D97-AF65-F5344CB8AC3E}">
        <p14:creationId xmlns:p14="http://schemas.microsoft.com/office/powerpoint/2010/main" val="1195423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7EAD44-42D1-3C4A-9401-DCA2B7E85D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enum</a:t>
            </a:r>
            <a:r>
              <a:rPr lang="en-US" dirty="0"/>
              <a:t> </a:t>
            </a:r>
            <a:r>
              <a:rPr lang="en-US" dirty="0" err="1"/>
              <a:t>MessageState</a:t>
            </a:r>
            <a:r>
              <a:rPr lang="en-US" dirty="0"/>
              <a:t> {</a:t>
            </a:r>
          </a:p>
          <a:p>
            <a:r>
              <a:rPr lang="en-US" dirty="0"/>
              <a:t>  Pending(1),</a:t>
            </a:r>
          </a:p>
          <a:p>
            <a:r>
              <a:rPr lang="en-US" dirty="0"/>
              <a:t>  Sending(2),</a:t>
            </a:r>
          </a:p>
          <a:p>
            <a:r>
              <a:rPr lang="en-US" dirty="0"/>
              <a:t>  Received(3)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msg_state</a:t>
            </a:r>
            <a:r>
              <a:rPr lang="en-US" dirty="0"/>
              <a:t> = </a:t>
            </a:r>
            <a:r>
              <a:rPr lang="en-US" dirty="0" err="1"/>
              <a:t>MessageState</a:t>
            </a:r>
            <a:r>
              <a:rPr lang="en-US" dirty="0"/>
              <a:t>::Received;</a:t>
            </a:r>
          </a:p>
          <a:p>
            <a:endParaRPr lang="en-US" dirty="0"/>
          </a:p>
          <a:p>
            <a:r>
              <a:rPr lang="en-US" dirty="0"/>
              <a:t>if let </a:t>
            </a:r>
            <a:r>
              <a:rPr lang="en-US" dirty="0" err="1"/>
              <a:t>MessageState</a:t>
            </a:r>
            <a:r>
              <a:rPr lang="en-US" dirty="0"/>
              <a:t>::Pending(</a:t>
            </a:r>
            <a:r>
              <a:rPr lang="en-US" dirty="0" err="1"/>
              <a:t>status_code</a:t>
            </a:r>
            <a:r>
              <a:rPr lang="en-US" dirty="0"/>
              <a:t>)  = </a:t>
            </a:r>
            <a:r>
              <a:rPr lang="en-US" dirty="0" err="1"/>
              <a:t>msg_state</a:t>
            </a:r>
            <a:r>
              <a:rPr lang="en-US" dirty="0"/>
              <a:t> {</a:t>
            </a:r>
          </a:p>
          <a:p>
            <a:r>
              <a:rPr lang="en-US" dirty="0"/>
              <a:t>  </a:t>
            </a:r>
            <a:r>
              <a:rPr lang="en-US" dirty="0" err="1"/>
              <a:t>println</a:t>
            </a:r>
            <a:r>
              <a:rPr lang="en-US" dirty="0"/>
              <a:t>!(“Msg status: {}”, </a:t>
            </a:r>
            <a:r>
              <a:rPr lang="en-US" dirty="0" err="1"/>
              <a:t>status_code</a:t>
            </a:r>
            <a:r>
              <a:rPr lang="en-US" dirty="0"/>
              <a:t>),</a:t>
            </a:r>
          </a:p>
          <a:p>
            <a:r>
              <a:rPr lang="en-US" dirty="0"/>
              <a:t>} </a:t>
            </a:r>
          </a:p>
          <a:p>
            <a:endParaRPr lang="en-US" dirty="0"/>
          </a:p>
          <a:p>
            <a:r>
              <a:rPr lang="en-US" dirty="0"/>
              <a:t>// Can use an optional “else” block afterwards!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4D8FB7-2447-4948-9134-6EA052A6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Pattern Matching with if/let</a:t>
            </a:r>
          </a:p>
        </p:txBody>
      </p:sp>
    </p:spTree>
    <p:extLst>
      <p:ext uri="{BB962C8B-B14F-4D97-AF65-F5344CB8AC3E}">
        <p14:creationId xmlns:p14="http://schemas.microsoft.com/office/powerpoint/2010/main" val="1342754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9EF761-8559-BE42-831E-1C9777FE4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925" y="3828369"/>
            <a:ext cx="15643560" cy="1315131"/>
          </a:xfrm>
        </p:spPr>
        <p:txBody>
          <a:bodyPr/>
          <a:lstStyle/>
          <a:p>
            <a:r>
              <a:rPr lang="en-US" sz="7200" dirty="0"/>
              <a:t>Pattern matching is powerful!</a:t>
            </a:r>
          </a:p>
        </p:txBody>
      </p:sp>
    </p:spTree>
    <p:extLst>
      <p:ext uri="{BB962C8B-B14F-4D97-AF65-F5344CB8AC3E}">
        <p14:creationId xmlns:p14="http://schemas.microsoft.com/office/powerpoint/2010/main" val="249284764"/>
      </p:ext>
    </p:extLst>
  </p:cSld>
  <p:clrMapOvr>
    <a:masterClrMapping/>
  </p:clrMapOvr>
  <p:transition spd="slow">
    <p:cover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FD10-FE18-CC43-A688-C47BA352A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00" b="1" dirty="0">
                <a:latin typeface="PS TT Commons" panose="02000506040000020004" pitchFamily="2" charset="77"/>
              </a:rPr>
              <a:t>Using Comparison and Logical Operators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50403-CA66-724B-BF10-440AB417A0F8}"/>
              </a:ext>
            </a:extLst>
          </p:cNvPr>
          <p:cNvSpPr txBox="1"/>
          <p:nvPr/>
        </p:nvSpPr>
        <p:spPr>
          <a:xfrm>
            <a:off x="3721768" y="3818021"/>
            <a:ext cx="0" cy="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090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59263-7571-8747-94E3-F2D418E0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C1C60-6170-4F48-9A32-66F08637A91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7190" y="3478306"/>
            <a:ext cx="4838152" cy="4397554"/>
          </a:xfrm>
          <a:solidFill>
            <a:schemeClr val="accent5"/>
          </a:solidFill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! - NOT</a:t>
            </a:r>
          </a:p>
          <a:p>
            <a:r>
              <a:rPr lang="en-US" dirty="0">
                <a:solidFill>
                  <a:schemeClr val="bg1"/>
                </a:solidFill>
              </a:rPr>
              <a:t>Reverses the logical state of its operand. True becomes false. False becomes true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0BDF03-8A3F-8044-A935-B30404B4CFEB}"/>
              </a:ext>
            </a:extLst>
          </p:cNvPr>
          <p:cNvSpPr txBox="1">
            <a:spLocks/>
          </p:cNvSpPr>
          <p:nvPr/>
        </p:nvSpPr>
        <p:spPr>
          <a:xfrm>
            <a:off x="6724923" y="3478306"/>
            <a:ext cx="4838153" cy="4397554"/>
          </a:xfrm>
          <a:prstGeom prst="roundRect">
            <a:avLst>
              <a:gd name="adj" fmla="val 5057"/>
            </a:avLst>
          </a:prstGeom>
          <a:solidFill>
            <a:schemeClr val="accent5"/>
          </a:solidFill>
        </p:spPr>
        <p:txBody>
          <a:bodyPr vert="horz" lIns="91440" tIns="45720" rIns="91440" bIns="45720" rtlCol="0" anchor="ctr">
            <a:noAutofit/>
          </a:bodyPr>
          <a:lstStyle>
            <a:lvl1pPr marL="85724" marR="0" indent="-85724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3600" b="1" i="0" kern="1200">
                <a:solidFill>
                  <a:srgbClr val="130F25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0" b="0" i="0" kern="1200" baseline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b="0" i="0" kern="120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0" b="0" i="0" kern="120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0" b="0" i="0" kern="120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solidFill>
                  <a:schemeClr val="bg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&amp;&amp; - AND</a:t>
            </a:r>
          </a:p>
          <a:p>
            <a:r>
              <a:rPr lang="en-US" dirty="0">
                <a:solidFill>
                  <a:schemeClr val="bg1"/>
                </a:solidFill>
              </a:rPr>
              <a:t>If both operands are true, returns true. If any operand is false, returns false.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B6DDAB-9D92-824A-92C6-4FC88EDC0717}"/>
              </a:ext>
            </a:extLst>
          </p:cNvPr>
          <p:cNvSpPr txBox="1">
            <a:spLocks/>
          </p:cNvSpPr>
          <p:nvPr/>
        </p:nvSpPr>
        <p:spPr>
          <a:xfrm>
            <a:off x="12532657" y="3478306"/>
            <a:ext cx="4838153" cy="4397554"/>
          </a:xfrm>
          <a:prstGeom prst="roundRect">
            <a:avLst>
              <a:gd name="adj" fmla="val 5057"/>
            </a:avLst>
          </a:prstGeom>
          <a:solidFill>
            <a:schemeClr val="accent5"/>
          </a:solidFill>
        </p:spPr>
        <p:txBody>
          <a:bodyPr vert="horz" lIns="91440" tIns="45720" rIns="91440" bIns="45720" rtlCol="0" anchor="ctr">
            <a:noAutofit/>
          </a:bodyPr>
          <a:lstStyle>
            <a:lvl1pPr marL="85724" marR="0" indent="-85724" algn="ctr" defTabSz="878982" rtl="0" eaLnBrk="1" fontAlgn="auto" latinLnBrk="0" hangingPunct="1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Char char=" "/>
              <a:tabLst/>
              <a:defRPr sz="3600" b="1" i="0" kern="1200">
                <a:solidFill>
                  <a:srgbClr val="130F25"/>
                </a:solidFill>
                <a:latin typeface="+mn-lt"/>
                <a:ea typeface="+mn-ea"/>
                <a:cs typeface="+mn-cs"/>
              </a:defRPr>
            </a:lvl1pPr>
            <a:lvl2pPr marL="878982" marR="0" indent="-433384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-"/>
              <a:tabLst/>
              <a:defRPr sz="3000" b="0" i="0" kern="1200" baseline="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2pPr>
            <a:lvl3pPr marL="1324580" marR="0" indent="-430336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Lucida Grande"/>
              <a:buChar char="•"/>
              <a:tabLst/>
              <a:defRPr sz="3000" b="0" i="0" kern="120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3pPr>
            <a:lvl4pPr marL="1800182" marR="0" indent="-47623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3000" b="0" i="0" kern="120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4pPr>
            <a:lvl5pPr marL="2057350" marR="0" indent="-411948" algn="l" defTabSz="878982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75000"/>
              <a:buFont typeface="Myriad Pro Light" panose="020B0403030403020204" pitchFamily="34" charset="0"/>
              <a:buChar char="-"/>
              <a:tabLst/>
              <a:defRPr sz="3000" b="0" i="0" kern="1200">
                <a:solidFill>
                  <a:srgbClr val="130F25"/>
                </a:solidFill>
                <a:latin typeface="+mn-lt"/>
                <a:ea typeface="PS TT Commons" charset="0"/>
                <a:cs typeface="PS TT Commons" charset="0"/>
              </a:defRPr>
            </a:lvl5pPr>
            <a:lvl6pPr marL="2578830" marR="0" indent="-438140" algn="l" defTabSz="878982" rtl="0" eaLnBrk="1" fontAlgn="auto" latinLnBrk="0" hangingPunct="1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404040"/>
              </a:buClr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5062" marR="0" indent="-433378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marR="0" indent="-423852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7530" marR="0" indent="-428616" algn="l" defTabSz="8789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Montserrat"/>
              <a:buChar char=" "/>
              <a:tabLst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solidFill>
                  <a:schemeClr val="bg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|| - OR</a:t>
            </a:r>
          </a:p>
          <a:p>
            <a:r>
              <a:rPr lang="en-US" dirty="0">
                <a:solidFill>
                  <a:schemeClr val="bg1"/>
                </a:solidFill>
              </a:rPr>
              <a:t>If any operand is true it returns true, otherwise returns false</a:t>
            </a:r>
          </a:p>
        </p:txBody>
      </p:sp>
    </p:spTree>
    <p:extLst>
      <p:ext uri="{BB962C8B-B14F-4D97-AF65-F5344CB8AC3E}">
        <p14:creationId xmlns:p14="http://schemas.microsoft.com/office/powerpoint/2010/main" val="109704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E4EF5-3A12-7142-AB1E-6579AC4298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  <a:latin typeface="PS TT Commons" panose="02000506040000020004" pitchFamily="2" charset="77"/>
              </a:rPr>
              <a:t>Expressions</a:t>
            </a:r>
          </a:p>
          <a:p>
            <a:r>
              <a:rPr lang="en-US" dirty="0"/>
              <a:t>A combination of values, variables, operations, etc. that the compiler evaluates into a new value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B8F31C-0D77-B14B-AB88-2200A040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B61F3A-ABA8-C945-9768-A388ECB75D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  <a:latin typeface="PS TT Commons" panose="02000506040000020004" pitchFamily="2" charset="77"/>
              </a:rPr>
              <a:t>Statements</a:t>
            </a:r>
          </a:p>
          <a:p>
            <a:r>
              <a:rPr lang="en-US" dirty="0"/>
              <a:t>A standalone unit of code that does not return a value. Think “structure” here.</a:t>
            </a:r>
          </a:p>
        </p:txBody>
      </p:sp>
      <p:pic>
        <p:nvPicPr>
          <p:cNvPr id="1026" name="Picture 2" descr="variables">
            <a:extLst>
              <a:ext uri="{FF2B5EF4-FFF2-40B4-BE49-F238E27FC236}">
                <a16:creationId xmlns:a16="http://schemas.microsoft.com/office/drawing/2014/main" id="{D14F915F-9BFD-A142-A451-76F1D7587503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2560638"/>
            <a:ext cx="3814762" cy="38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semble">
            <a:extLst>
              <a:ext uri="{FF2B5EF4-FFF2-40B4-BE49-F238E27FC236}">
                <a16:creationId xmlns:a16="http://schemas.microsoft.com/office/drawing/2014/main" id="{368B6C25-63D0-AB43-9C53-56AA5CA7DFB1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063" y="2560638"/>
            <a:ext cx="3814762" cy="38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68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7EAD44-42D1-3C4A-9401-DCA2B7E85D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dirty="0" err="1"/>
              <a:t>this_is_true</a:t>
            </a:r>
            <a:r>
              <a:rPr lang="en-US" dirty="0"/>
              <a:t> = true;</a:t>
            </a:r>
          </a:p>
          <a:p>
            <a:r>
              <a:rPr lang="en-US" dirty="0"/>
              <a:t>let </a:t>
            </a:r>
            <a:r>
              <a:rPr lang="en-US" dirty="0" err="1"/>
              <a:t>this_is_false</a:t>
            </a:r>
            <a:r>
              <a:rPr lang="en-US" dirty="0"/>
              <a:t> = false;</a:t>
            </a:r>
          </a:p>
          <a:p>
            <a:endParaRPr lang="en-US" dirty="0"/>
          </a:p>
          <a:p>
            <a:r>
              <a:rPr lang="en-US" dirty="0"/>
              <a:t>if !</a:t>
            </a:r>
            <a:r>
              <a:rPr lang="en-US" dirty="0" err="1"/>
              <a:t>this_is_false</a:t>
            </a:r>
            <a:r>
              <a:rPr lang="en-US" dirty="0"/>
              <a:t> {</a:t>
            </a:r>
          </a:p>
          <a:p>
            <a:r>
              <a:rPr lang="en-US" dirty="0"/>
              <a:t>  </a:t>
            </a:r>
            <a:r>
              <a:rPr lang="en-US" dirty="0" err="1"/>
              <a:t>println</a:t>
            </a:r>
            <a:r>
              <a:rPr lang="en-US" dirty="0"/>
              <a:t>!(“This code will run – false becomes true!”);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dirty="0" err="1"/>
              <a:t>this_is_true</a:t>
            </a:r>
            <a:r>
              <a:rPr lang="en-US" dirty="0"/>
              <a:t> || </a:t>
            </a:r>
            <a:r>
              <a:rPr lang="en-US" dirty="0" err="1"/>
              <a:t>this_is_false</a:t>
            </a:r>
            <a:r>
              <a:rPr lang="en-US" dirty="0"/>
              <a:t> {</a:t>
            </a:r>
          </a:p>
          <a:p>
            <a:r>
              <a:rPr lang="en-US" dirty="0"/>
              <a:t>  </a:t>
            </a:r>
            <a:r>
              <a:rPr lang="en-US" dirty="0" err="1"/>
              <a:t>println</a:t>
            </a:r>
            <a:r>
              <a:rPr lang="en-US" dirty="0"/>
              <a:t>!(“This code will run – one of these operands is true!”);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dirty="0" err="1"/>
              <a:t>this_is_true</a:t>
            </a:r>
            <a:r>
              <a:rPr lang="en-US" dirty="0"/>
              <a:t> &amp;&amp; </a:t>
            </a:r>
            <a:r>
              <a:rPr lang="en-US" dirty="0" err="1"/>
              <a:t>this_is_false</a:t>
            </a:r>
            <a:r>
              <a:rPr lang="en-US" dirty="0"/>
              <a:t> {</a:t>
            </a:r>
          </a:p>
          <a:p>
            <a:r>
              <a:rPr lang="en-US" dirty="0"/>
              <a:t>  </a:t>
            </a:r>
            <a:r>
              <a:rPr lang="en-US" dirty="0" err="1"/>
              <a:t>println</a:t>
            </a:r>
            <a:r>
              <a:rPr lang="en-US" dirty="0"/>
              <a:t>!(“This code will NOT run – one of these operands is false!”);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4D8FB7-2447-4948-9134-6EA052A6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 Examples</a:t>
            </a:r>
          </a:p>
        </p:txBody>
      </p:sp>
    </p:spTree>
    <p:extLst>
      <p:ext uri="{BB962C8B-B14F-4D97-AF65-F5344CB8AC3E}">
        <p14:creationId xmlns:p14="http://schemas.microsoft.com/office/powerpoint/2010/main" val="1601617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11A21-8010-0746-B83A-523E9FFEA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1B879-A840-0E47-A511-5B04D9CBACE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!=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937AE-18BF-BC4C-B3CA-9203EF902DD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CD7083-F64E-9140-AD09-D90CE9A805A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&lt;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E6111C-6E9B-4D47-82E6-0E0F318506DC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==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A6C0B0-3757-8648-B10C-30D5B603B51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&gt;=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2BD427-BB4C-8D41-8BC8-04CD4EB003E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&lt;=</a:t>
            </a:r>
          </a:p>
        </p:txBody>
      </p:sp>
    </p:spTree>
    <p:extLst>
      <p:ext uri="{BB962C8B-B14F-4D97-AF65-F5344CB8AC3E}">
        <p14:creationId xmlns:p14="http://schemas.microsoft.com/office/powerpoint/2010/main" val="55410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5" grpId="0" uiExpand="1" build="p" animBg="1"/>
      <p:bldP spid="6" grpId="0" uiExpand="1" build="p" animBg="1"/>
      <p:bldP spid="7" grpId="0" uiExpand="1" build="p" animBg="1"/>
      <p:bldP spid="8" grpId="0" uiExpand="1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7EAD44-42D1-3C4A-9401-DCA2B7E85D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dirty="0" err="1"/>
              <a:t>my_num</a:t>
            </a:r>
            <a:r>
              <a:rPr lang="en-US" dirty="0"/>
              <a:t> = 5;</a:t>
            </a:r>
          </a:p>
          <a:p>
            <a:r>
              <a:rPr lang="en-US" dirty="0"/>
              <a:t>if </a:t>
            </a:r>
            <a:r>
              <a:rPr lang="en-US" dirty="0" err="1"/>
              <a:t>my_num</a:t>
            </a:r>
            <a:r>
              <a:rPr lang="en-US" dirty="0"/>
              <a:t> != 3 {</a:t>
            </a:r>
          </a:p>
          <a:p>
            <a:r>
              <a:rPr lang="en-US" dirty="0"/>
              <a:t>  </a:t>
            </a:r>
            <a:r>
              <a:rPr lang="en-US" dirty="0" err="1"/>
              <a:t>println</a:t>
            </a:r>
            <a:r>
              <a:rPr lang="en-US" dirty="0"/>
              <a:t>!(“This code will run – ‘</a:t>
            </a:r>
            <a:r>
              <a:rPr lang="en-US" dirty="0" err="1"/>
              <a:t>my_num</a:t>
            </a:r>
            <a:r>
              <a:rPr lang="en-US" dirty="0"/>
              <a:t>’ does not equal 3!”);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dirty="0" err="1"/>
              <a:t>my_num</a:t>
            </a:r>
            <a:r>
              <a:rPr lang="en-US" dirty="0"/>
              <a:t> == 5 {</a:t>
            </a:r>
          </a:p>
          <a:p>
            <a:r>
              <a:rPr lang="en-US" dirty="0"/>
              <a:t>  </a:t>
            </a:r>
            <a:r>
              <a:rPr lang="en-US" dirty="0" err="1"/>
              <a:t>println</a:t>
            </a:r>
            <a:r>
              <a:rPr lang="en-US" dirty="0"/>
              <a:t>!(“This code will run – ‘</a:t>
            </a:r>
            <a:r>
              <a:rPr lang="en-US" dirty="0" err="1"/>
              <a:t>my_num</a:t>
            </a:r>
            <a:r>
              <a:rPr lang="en-US" dirty="0"/>
              <a:t>’ equals 5!”);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dirty="0" err="1"/>
              <a:t>my_num</a:t>
            </a:r>
            <a:r>
              <a:rPr lang="en-US" dirty="0"/>
              <a:t> &gt; 6 {</a:t>
            </a:r>
          </a:p>
          <a:p>
            <a:r>
              <a:rPr lang="en-US" dirty="0"/>
              <a:t>  // This block won’t run</a:t>
            </a:r>
          </a:p>
          <a:p>
            <a:r>
              <a:rPr lang="en-US" dirty="0"/>
              <a:t>} else if </a:t>
            </a:r>
            <a:r>
              <a:rPr lang="en-US" dirty="0" err="1"/>
              <a:t>my_num</a:t>
            </a:r>
            <a:r>
              <a:rPr lang="en-US" dirty="0"/>
              <a:t> &gt;= 6 {</a:t>
            </a:r>
          </a:p>
          <a:p>
            <a:r>
              <a:rPr lang="en-US" dirty="0"/>
              <a:t>  // This block won’t run</a:t>
            </a:r>
          </a:p>
          <a:p>
            <a:r>
              <a:rPr lang="en-US" dirty="0"/>
              <a:t>} else if </a:t>
            </a:r>
            <a:r>
              <a:rPr lang="en-US" dirty="0" err="1"/>
              <a:t>my_num</a:t>
            </a:r>
            <a:r>
              <a:rPr lang="en-US" dirty="0"/>
              <a:t> &lt; 5 {</a:t>
            </a:r>
          </a:p>
          <a:p>
            <a:r>
              <a:rPr lang="en-US" dirty="0"/>
              <a:t>  // This block won’t run</a:t>
            </a:r>
          </a:p>
          <a:p>
            <a:r>
              <a:rPr lang="en-US" dirty="0"/>
              <a:t>} else if </a:t>
            </a:r>
            <a:r>
              <a:rPr lang="en-US" dirty="0" err="1"/>
              <a:t>my_num</a:t>
            </a:r>
            <a:r>
              <a:rPr lang="en-US" dirty="0"/>
              <a:t> &lt;= 5 {</a:t>
            </a:r>
          </a:p>
          <a:p>
            <a:r>
              <a:rPr lang="en-US" dirty="0"/>
              <a:t>  // This block WILL run because ‘</a:t>
            </a:r>
            <a:r>
              <a:rPr lang="en-US" dirty="0" err="1"/>
              <a:t>my_num</a:t>
            </a:r>
            <a:r>
              <a:rPr lang="en-US" dirty="0"/>
              <a:t>’ is equal to 5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4D8FB7-2447-4948-9134-6EA052A6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 Examples</a:t>
            </a:r>
          </a:p>
        </p:txBody>
      </p:sp>
    </p:spTree>
    <p:extLst>
      <p:ext uri="{BB962C8B-B14F-4D97-AF65-F5344CB8AC3E}">
        <p14:creationId xmlns:p14="http://schemas.microsoft.com/office/powerpoint/2010/main" val="1315067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9EF761-8559-BE42-831E-1C9777FE4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20" y="3523570"/>
            <a:ext cx="15643560" cy="1315131"/>
          </a:xfrm>
        </p:spPr>
        <p:txBody>
          <a:bodyPr/>
          <a:lstStyle/>
          <a:p>
            <a:r>
              <a:rPr lang="en-US" sz="7200" dirty="0"/>
              <a:t>Rust is expression-based</a:t>
            </a:r>
          </a:p>
        </p:txBody>
      </p:sp>
    </p:spTree>
    <p:extLst>
      <p:ext uri="{BB962C8B-B14F-4D97-AF65-F5344CB8AC3E}">
        <p14:creationId xmlns:p14="http://schemas.microsoft.com/office/powerpoint/2010/main" val="4017389662"/>
      </p:ext>
    </p:extLst>
  </p:cSld>
  <p:clrMapOvr>
    <a:masterClrMapping/>
  </p:clrMapOvr>
  <p:transition spd="slow">
    <p:cover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7EAD44-42D1-3C4A-9401-DCA2B7E85D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my_num</a:t>
            </a:r>
            <a:r>
              <a:rPr lang="en-US" dirty="0"/>
              <a:t> &gt;= 5 {</a:t>
            </a:r>
          </a:p>
          <a:p>
            <a:r>
              <a:rPr lang="en-US" dirty="0"/>
              <a:t>    </a:t>
            </a:r>
            <a:r>
              <a:rPr lang="en-US" dirty="0" err="1"/>
              <a:t>println</a:t>
            </a:r>
            <a:r>
              <a:rPr lang="en-US" dirty="0"/>
              <a:t>!(“The number is greater than or equal to 5!”);</a:t>
            </a:r>
          </a:p>
          <a:p>
            <a:r>
              <a:rPr lang="en-US" dirty="0"/>
              <a:t>} else if </a:t>
            </a:r>
            <a:r>
              <a:rPr lang="en-US" dirty="0" err="1"/>
              <a:t>my_num</a:t>
            </a:r>
            <a:r>
              <a:rPr lang="en-US" dirty="0"/>
              <a:t> &gt; 2 {</a:t>
            </a:r>
          </a:p>
          <a:p>
            <a:r>
              <a:rPr lang="en-US" dirty="0"/>
              <a:t>    </a:t>
            </a:r>
            <a:r>
              <a:rPr lang="en-US" dirty="0" err="1"/>
              <a:t>println</a:t>
            </a:r>
            <a:r>
              <a:rPr lang="en-US" dirty="0"/>
              <a:t>!(“The number is greater than 3 but less than 5!”);</a:t>
            </a:r>
          </a:p>
          <a:p>
            <a:r>
              <a:rPr lang="en-US" dirty="0"/>
              <a:t>} else {</a:t>
            </a:r>
          </a:p>
          <a:p>
            <a:r>
              <a:rPr lang="en-US" dirty="0"/>
              <a:t>    </a:t>
            </a:r>
            <a:r>
              <a:rPr lang="en-US" dirty="0" err="1"/>
              <a:t>println</a:t>
            </a:r>
            <a:r>
              <a:rPr lang="en-US" dirty="0"/>
              <a:t>!(“Now we are running this code!”);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4D8FB7-2447-4948-9134-6EA052A6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Expressions</a:t>
            </a:r>
          </a:p>
        </p:txBody>
      </p:sp>
    </p:spTree>
    <p:extLst>
      <p:ext uri="{BB962C8B-B14F-4D97-AF65-F5344CB8AC3E}">
        <p14:creationId xmlns:p14="http://schemas.microsoft.com/office/powerpoint/2010/main" val="356408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7EAD44-42D1-3C4A-9401-DCA2B7E85D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dirty="0" err="1"/>
              <a:t>should_use_ten</a:t>
            </a:r>
            <a:r>
              <a:rPr lang="en-US" dirty="0"/>
              <a:t> = true;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my_num</a:t>
            </a:r>
            <a:r>
              <a:rPr lang="en-US" dirty="0"/>
              <a:t> = if </a:t>
            </a:r>
            <a:r>
              <a:rPr lang="en-US" dirty="0" err="1"/>
              <a:t>should_use_ten</a:t>
            </a:r>
            <a:r>
              <a:rPr lang="en-US" dirty="0"/>
              <a:t> { 10 } else { 0 };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4D8FB7-2447-4948-9134-6EA052A6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Expressions With let Statements</a:t>
            </a:r>
          </a:p>
        </p:txBody>
      </p:sp>
    </p:spTree>
    <p:extLst>
      <p:ext uri="{BB962C8B-B14F-4D97-AF65-F5344CB8AC3E}">
        <p14:creationId xmlns:p14="http://schemas.microsoft.com/office/powerpoint/2010/main" val="396074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0A0F-4CCD-9248-9081-3170634BF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 Using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8FFBF-152E-FA4B-83D4-60A8D141A8C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9D46E-1944-5E4E-AC16-40D4997391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while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931AB3-034D-8542-B873-ECB4714958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427908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5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7EAD44-42D1-3C4A-9401-DCA2B7E85D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// Basic infinite loops</a:t>
            </a:r>
          </a:p>
          <a:p>
            <a:r>
              <a:rPr lang="en-US" dirty="0"/>
              <a:t>loop {</a:t>
            </a:r>
          </a:p>
          <a:p>
            <a:r>
              <a:rPr lang="en-US" dirty="0"/>
              <a:t>    </a:t>
            </a:r>
            <a:r>
              <a:rPr lang="en-US" dirty="0" err="1"/>
              <a:t>println</a:t>
            </a:r>
            <a:r>
              <a:rPr lang="en-US" dirty="0"/>
              <a:t>!(“We are looping!”);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// Returning values using loop</a:t>
            </a:r>
          </a:p>
          <a:p>
            <a:r>
              <a:rPr lang="en-US" dirty="0"/>
              <a:t>let mut </a:t>
            </a:r>
            <a:r>
              <a:rPr lang="en-US" dirty="0" err="1"/>
              <a:t>my_num</a:t>
            </a:r>
            <a:r>
              <a:rPr lang="en-US" dirty="0"/>
              <a:t> = 0;</a:t>
            </a:r>
          </a:p>
          <a:p>
            <a:r>
              <a:rPr lang="en-US" dirty="0"/>
              <a:t>let </a:t>
            </a:r>
            <a:r>
              <a:rPr lang="en-US" dirty="0" err="1"/>
              <a:t>final_num</a:t>
            </a:r>
            <a:r>
              <a:rPr lang="en-US" dirty="0"/>
              <a:t> = loop {</a:t>
            </a:r>
          </a:p>
          <a:p>
            <a:r>
              <a:rPr lang="en-US" dirty="0"/>
              <a:t>    </a:t>
            </a:r>
            <a:r>
              <a:rPr lang="en-US" dirty="0" err="1"/>
              <a:t>my_num</a:t>
            </a:r>
            <a:r>
              <a:rPr lang="en-US" dirty="0"/>
              <a:t> += 5;</a:t>
            </a:r>
          </a:p>
          <a:p>
            <a:endParaRPr lang="en-US" dirty="0"/>
          </a:p>
          <a:p>
            <a:r>
              <a:rPr lang="en-US" dirty="0"/>
              <a:t>    if </a:t>
            </a:r>
            <a:r>
              <a:rPr lang="en-US" dirty="0" err="1"/>
              <a:t>my_num</a:t>
            </a:r>
            <a:r>
              <a:rPr lang="en-US" dirty="0"/>
              <a:t> &gt; 10 {</a:t>
            </a:r>
          </a:p>
          <a:p>
            <a:r>
              <a:rPr lang="en-US" dirty="0"/>
              <a:t>        break </a:t>
            </a:r>
            <a:r>
              <a:rPr lang="en-US" dirty="0" err="1"/>
              <a:t>my_num</a:t>
            </a:r>
            <a:r>
              <a:rPr lang="en-US" dirty="0"/>
              <a:t> + 1;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4D8FB7-2447-4948-9134-6EA052A6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Statement-based Looping Using loop</a:t>
            </a:r>
          </a:p>
        </p:txBody>
      </p:sp>
    </p:spTree>
    <p:extLst>
      <p:ext uri="{BB962C8B-B14F-4D97-AF65-F5344CB8AC3E}">
        <p14:creationId xmlns:p14="http://schemas.microsoft.com/office/powerpoint/2010/main" val="3655029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7EAD44-42D1-3C4A-9401-DCA2B7E85D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 mut </a:t>
            </a:r>
            <a:r>
              <a:rPr lang="en-US" dirty="0" err="1"/>
              <a:t>my_num</a:t>
            </a:r>
            <a:r>
              <a:rPr lang="en-US" dirty="0"/>
              <a:t> = 0;</a:t>
            </a:r>
          </a:p>
          <a:p>
            <a:endParaRPr lang="en-US" dirty="0"/>
          </a:p>
          <a:p>
            <a:r>
              <a:rPr lang="en-US" dirty="0"/>
              <a:t>while </a:t>
            </a:r>
            <a:r>
              <a:rPr lang="en-US" dirty="0" err="1"/>
              <a:t>my_num</a:t>
            </a:r>
            <a:r>
              <a:rPr lang="en-US" dirty="0"/>
              <a:t> &lt; 10 {</a:t>
            </a:r>
          </a:p>
          <a:p>
            <a:r>
              <a:rPr lang="en-US" dirty="0"/>
              <a:t>  </a:t>
            </a:r>
            <a:r>
              <a:rPr lang="en-US" dirty="0" err="1"/>
              <a:t>my_num</a:t>
            </a:r>
            <a:r>
              <a:rPr lang="en-US" dirty="0"/>
              <a:t> += 1;</a:t>
            </a:r>
          </a:p>
          <a:p>
            <a:r>
              <a:rPr lang="en-US" dirty="0"/>
              <a:t> // This code will run until “</a:t>
            </a:r>
            <a:r>
              <a:rPr lang="en-US" dirty="0" err="1"/>
              <a:t>my_num</a:t>
            </a:r>
            <a:r>
              <a:rPr lang="en-US" dirty="0"/>
              <a:t>” is less than 10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4D8FB7-2447-4948-9134-6EA052A6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Looping Using while</a:t>
            </a:r>
          </a:p>
        </p:txBody>
      </p:sp>
    </p:spTree>
    <p:extLst>
      <p:ext uri="{BB962C8B-B14F-4D97-AF65-F5344CB8AC3E}">
        <p14:creationId xmlns:p14="http://schemas.microsoft.com/office/powerpoint/2010/main" val="2490796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7EAD44-42D1-3C4A-9401-DCA2B7E85D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dirty="0" err="1"/>
              <a:t>my_arr</a:t>
            </a:r>
            <a:r>
              <a:rPr lang="en-US" dirty="0"/>
              <a:t> = [1, 2, 3, 4, 5];</a:t>
            </a:r>
          </a:p>
          <a:p>
            <a:endParaRPr lang="en-US" dirty="0"/>
          </a:p>
          <a:p>
            <a:r>
              <a:rPr lang="en-US" dirty="0"/>
              <a:t>for num in </a:t>
            </a:r>
            <a:r>
              <a:rPr lang="en-US" dirty="0" err="1"/>
              <a:t>my_arr</a:t>
            </a:r>
            <a:r>
              <a:rPr lang="en-US" dirty="0"/>
              <a:t> {</a:t>
            </a:r>
          </a:p>
          <a:p>
            <a:r>
              <a:rPr lang="en-US" dirty="0"/>
              <a:t>    // Here we have access to each element in the array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// Mutable looping</a:t>
            </a:r>
          </a:p>
          <a:p>
            <a:r>
              <a:rPr lang="en-US" dirty="0"/>
              <a:t>let mut </a:t>
            </a:r>
            <a:r>
              <a:rPr lang="en-US" dirty="0" err="1"/>
              <a:t>my_vec</a:t>
            </a:r>
            <a:r>
              <a:rPr lang="en-US" dirty="0"/>
              <a:t> = </a:t>
            </a:r>
            <a:r>
              <a:rPr lang="en-US" dirty="0" err="1"/>
              <a:t>vec</a:t>
            </a:r>
            <a:r>
              <a:rPr lang="en-US" dirty="0"/>
              <a:t>![1, 2, 3, 4, 5];</a:t>
            </a:r>
          </a:p>
          <a:p>
            <a:endParaRPr lang="en-US" dirty="0"/>
          </a:p>
          <a:p>
            <a:r>
              <a:rPr lang="en-US" dirty="0"/>
              <a:t>for num in &amp;mut </a:t>
            </a:r>
            <a:r>
              <a:rPr lang="en-US" dirty="0" err="1"/>
              <a:t>my_vec</a:t>
            </a:r>
            <a:r>
              <a:rPr lang="en-US" dirty="0"/>
              <a:t> {</a:t>
            </a:r>
          </a:p>
          <a:p>
            <a:r>
              <a:rPr lang="en-US" dirty="0"/>
              <a:t>    *num += 1;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4D8FB7-2447-4948-9134-6EA052A6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Using for/in</a:t>
            </a:r>
          </a:p>
        </p:txBody>
      </p:sp>
    </p:spTree>
    <p:extLst>
      <p:ext uri="{BB962C8B-B14F-4D97-AF65-F5344CB8AC3E}">
        <p14:creationId xmlns:p14="http://schemas.microsoft.com/office/powerpoint/2010/main" val="3787673257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Pluralsight Colors">
      <a:dk1>
        <a:srgbClr val="130F24"/>
      </a:dk1>
      <a:lt1>
        <a:srgbClr val="FFFFFF"/>
      </a:lt1>
      <a:dk2>
        <a:srgbClr val="1B1834"/>
      </a:dk2>
      <a:lt2>
        <a:srgbClr val="E1E8F0"/>
      </a:lt2>
      <a:accent1>
        <a:srgbClr val="FF1675"/>
      </a:accent1>
      <a:accent2>
        <a:srgbClr val="FF7B01"/>
      </a:accent2>
      <a:accent3>
        <a:srgbClr val="02E088"/>
      </a:accent3>
      <a:accent4>
        <a:srgbClr val="FFC941"/>
      </a:accent4>
      <a:accent5>
        <a:srgbClr val="770EF7"/>
      </a:accent5>
      <a:accent6>
        <a:srgbClr val="00A3FE"/>
      </a:accent6>
      <a:hlink>
        <a:srgbClr val="00A3FE"/>
      </a:hlink>
      <a:folHlink>
        <a:srgbClr val="00A3FE"/>
      </a:folHlink>
    </a:clrScheme>
    <a:fontScheme name="PS TT Commons">
      <a:majorFont>
        <a:latin typeface="PS TT Commons Bold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206972</TotalTime>
  <Words>993</Words>
  <Application>Microsoft Macintosh PowerPoint</Application>
  <PresentationFormat>Custom</PresentationFormat>
  <Paragraphs>197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8" baseType="lpstr">
      <vt:lpstr>Arial</vt:lpstr>
      <vt:lpstr>Calibri</vt:lpstr>
      <vt:lpstr>Consolas</vt:lpstr>
      <vt:lpstr>Lucida Grande</vt:lpstr>
      <vt:lpstr>Montserrat</vt:lpstr>
      <vt:lpstr>Myriad Pro</vt:lpstr>
      <vt:lpstr>Myriad Pro Light</vt:lpstr>
      <vt:lpstr>PS TT Commons</vt:lpstr>
      <vt:lpstr>PS TT Commons Bold</vt:lpstr>
      <vt:lpstr>PS TT Commons Book</vt:lpstr>
      <vt:lpstr>PS TT Commons DemiBold</vt:lpstr>
      <vt:lpstr>PS TT Commons Light</vt:lpstr>
      <vt:lpstr>Roboto Mono</vt:lpstr>
      <vt:lpstr>Wingdings</vt:lpstr>
      <vt:lpstr>Wingdings 3</vt:lpstr>
      <vt:lpstr>PSTTCommons</vt:lpstr>
      <vt:lpstr>PowerPoint Presentation</vt:lpstr>
      <vt:lpstr>Control Flow</vt:lpstr>
      <vt:lpstr>Rust is expression-based</vt:lpstr>
      <vt:lpstr>Conditional Expressions</vt:lpstr>
      <vt:lpstr>Conditional Expressions With let Statements</vt:lpstr>
      <vt:lpstr>Control Flow Using Loops</vt:lpstr>
      <vt:lpstr>Statement-based Looping Using loop</vt:lpstr>
      <vt:lpstr>Conditional Looping Using while</vt:lpstr>
      <vt:lpstr>Iteration Using for/in</vt:lpstr>
      <vt:lpstr>PowerPoint Presentation</vt:lpstr>
      <vt:lpstr>Pattern Matching</vt:lpstr>
      <vt:lpstr>Pattern Matching</vt:lpstr>
      <vt:lpstr>Using match</vt:lpstr>
      <vt:lpstr>Using match With Variables</vt:lpstr>
      <vt:lpstr>Pattern Matching with Bound Values</vt:lpstr>
      <vt:lpstr>Simple Pattern Matching with if/let</vt:lpstr>
      <vt:lpstr>Pattern matching is powerful!</vt:lpstr>
      <vt:lpstr>Using Comparison and Logical Operators</vt:lpstr>
      <vt:lpstr>Logical Operators Breakdown</vt:lpstr>
      <vt:lpstr>Logical Operator Examples</vt:lpstr>
      <vt:lpstr>Comparison Operators</vt:lpstr>
      <vt:lpstr>Comparison Operator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Zachary Bennett</cp:lastModifiedBy>
  <cp:revision>1647</cp:revision>
  <cp:lastPrinted>2021-01-14T21:20:43Z</cp:lastPrinted>
  <dcterms:created xsi:type="dcterms:W3CDTF">2020-12-18T20:24:02Z</dcterms:created>
  <dcterms:modified xsi:type="dcterms:W3CDTF">2023-08-27T01:23:39Z</dcterms:modified>
</cp:coreProperties>
</file>